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0" r:id="rId2"/>
    <p:sldId id="266" r:id="rId3"/>
    <p:sldId id="289" r:id="rId4"/>
    <p:sldId id="303" r:id="rId5"/>
    <p:sldId id="288" r:id="rId6"/>
    <p:sldId id="286" r:id="rId7"/>
    <p:sldId id="265" r:id="rId8"/>
    <p:sldId id="271" r:id="rId9"/>
    <p:sldId id="293" r:id="rId10"/>
    <p:sldId id="304" r:id="rId11"/>
    <p:sldId id="305" r:id="rId12"/>
    <p:sldId id="306" r:id="rId13"/>
    <p:sldId id="282" r:id="rId14"/>
    <p:sldId id="269" r:id="rId15"/>
    <p:sldId id="267" r:id="rId16"/>
    <p:sldId id="307" r:id="rId17"/>
    <p:sldId id="309" r:id="rId18"/>
    <p:sldId id="310" r:id="rId19"/>
    <p:sldId id="308" r:id="rId20"/>
    <p:sldId id="278" r:id="rId21"/>
    <p:sldId id="259" r:id="rId22"/>
    <p:sldId id="291" r:id="rId23"/>
    <p:sldId id="30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37" autoAdjust="0"/>
    <p:restoredTop sz="91697" autoAdjust="0"/>
  </p:normalViewPr>
  <p:slideViewPr>
    <p:cSldViewPr snapToGrid="0">
      <p:cViewPr>
        <p:scale>
          <a:sx n="100" d="100"/>
          <a:sy n="100" d="100"/>
        </p:scale>
        <p:origin x="-40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B7429D-ED03-487D-8DB8-6F86F2C2C874}" type="datetimeFigureOut">
              <a:rPr lang="en-US" smtClean="0"/>
              <a:t>6/21/2018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10CEC-97C1-483D-9D83-8A7A9DA08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39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10CEC-97C1-483D-9D83-8A7A9DA086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16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10CEC-97C1-483D-9D83-8A7A9DA0867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62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10CEC-97C1-483D-9D83-8A7A9DA086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73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10CEC-97C1-483D-9D83-8A7A9DA086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73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10CEC-97C1-483D-9D83-8A7A9DA086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73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10CEC-97C1-483D-9D83-8A7A9DA0867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73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14102-D128-4638-A5D3-FF175197E744}" type="datetime1">
              <a:rPr lang="en-US" smtClean="0"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08/22/2016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259F6-28DB-402B-935B-EF607DF4C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02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92F0C-8FB8-47FD-96E7-2A3B331DB65E}" type="datetime1">
              <a:rPr lang="en-US" smtClean="0"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08/22/2016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259F6-28DB-402B-935B-EF607DF4C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58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6B70E-3116-4280-8EE7-29ECB79C2F23}" type="datetime1">
              <a:rPr lang="en-US" smtClean="0"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08/22/2016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259F6-28DB-402B-935B-EF607DF4C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7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9C759-02BC-4A9C-8613-5D66B7C01858}" type="datetime1">
              <a:rPr lang="en-US" smtClean="0"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08/22/2016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259F6-28DB-402B-935B-EF607DF4C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9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8EDE4-A068-44C5-BD71-73FD68989552}" type="datetime1">
              <a:rPr lang="en-US" smtClean="0"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08/22/2016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259F6-28DB-402B-935B-EF607DF4C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53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60701-7000-4F40-866A-8712BF35F90E}" type="datetime1">
              <a:rPr lang="en-US" smtClean="0"/>
              <a:t>6/21/2018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08/22/2016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259F6-28DB-402B-935B-EF607DF4C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94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A4B6-020B-4F69-A464-5D05E4A0CA29}" type="datetime1">
              <a:rPr lang="en-US" smtClean="0"/>
              <a:t>6/21/2018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08/22/2016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259F6-28DB-402B-935B-EF607DF4C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49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ACD1D-4E85-498E-83CE-D3655D092E17}" type="datetime1">
              <a:rPr lang="en-US" smtClean="0"/>
              <a:t>6/21/2018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08/22/2016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259F6-28DB-402B-935B-EF607DF4C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63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79768-D969-44AF-BB85-4706EAE668C9}" type="datetime1">
              <a:rPr lang="en-US" smtClean="0"/>
              <a:t>6/21/2018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08/22/2016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259F6-28DB-402B-935B-EF607DF4C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69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D623-80D8-4141-83E4-69F0EE68D5BC}" type="datetime1">
              <a:rPr lang="en-US" smtClean="0"/>
              <a:t>6/21/2018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08/22/2016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259F6-28DB-402B-935B-EF607DF4C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31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CBAA5-B30B-4189-AAD5-615FDC416402}" type="datetime1">
              <a:rPr lang="en-US" smtClean="0"/>
              <a:t>6/21/2018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08/22/2016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259F6-28DB-402B-935B-EF607DF4C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06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AEE97-BA31-4DAF-A93F-A2E2CBE9DC3C}" type="datetime1">
              <a:rPr lang="en-US" smtClean="0"/>
              <a:t>6/21/2018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08/22/2016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259F6-28DB-402B-935B-EF607DF4C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07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hdphoto" Target="../media/hdphoto2.wdp"/><Relationship Id="rId7" Type="http://schemas.openxmlformats.org/officeDocument/2006/relationships/image" Target="../media/image3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4.jpeg"/><Relationship Id="rId10" Type="http://schemas.openxmlformats.org/officeDocument/2006/relationships/image" Target="../media/image57.jpeg"/><Relationship Id="rId4" Type="http://schemas.openxmlformats.org/officeDocument/2006/relationships/image" Target="../media/image4.jpeg"/><Relationship Id="rId9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3" Type="http://schemas.openxmlformats.org/officeDocument/2006/relationships/image" Target="../media/image3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png"/><Relationship Id="rId15" Type="http://schemas.openxmlformats.org/officeDocument/2006/relationships/image" Target="../media/image26.jpeg"/><Relationship Id="rId10" Type="http://schemas.openxmlformats.org/officeDocument/2006/relationships/image" Target="../media/image21.png"/><Relationship Id="rId4" Type="http://schemas.openxmlformats.org/officeDocument/2006/relationships/image" Target="../media/image4.jpeg"/><Relationship Id="rId9" Type="http://schemas.openxmlformats.org/officeDocument/2006/relationships/image" Target="../media/image20.jpeg"/><Relationship Id="rId14" Type="http://schemas.openxmlformats.org/officeDocument/2006/relationships/image" Target="../media/image2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3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4.jpeg"/><Relationship Id="rId7" Type="http://schemas.openxmlformats.org/officeDocument/2006/relationships/image" Target="../media/image3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30" y="1011047"/>
            <a:ext cx="6035040" cy="4622292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2361-57FA-44D4-8CDC-AE9FA2F2D770}" type="slidenum">
              <a:rPr lang="en-US" smtClean="0"/>
              <a:t>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09849" y="657257"/>
            <a:ext cx="6276975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2514600" algn="l"/>
              </a:tabLst>
            </a:pPr>
            <a:r>
              <a:rPr lang="en-US" sz="3600" b="1" dirty="0" smtClean="0"/>
              <a:t>Why Use Public Transportation?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45448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algn="l">
              <a:tabLst>
                <a:tab pos="2514600" algn="l"/>
              </a:tabLst>
            </a:pPr>
            <a:r>
              <a:rPr lang="en-US" sz="3200" b="1" dirty="0" smtClean="0"/>
              <a:t>Gus the Duck Video 1</a:t>
            </a:r>
            <a:endParaRPr lang="en-US" sz="32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2361-57FA-44D4-8CDC-AE9FA2F2D770}" type="slidenum">
              <a:rPr lang="en-US" smtClean="0"/>
              <a:t>10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838200"/>
            <a:ext cx="8153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59" y="5648848"/>
            <a:ext cx="1193562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021" y="5655625"/>
            <a:ext cx="1962485" cy="82442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37570" y="5756616"/>
            <a:ext cx="5372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Anyone can ride the Namekagon Transit!</a:t>
            </a:r>
          </a:p>
          <a:p>
            <a:pPr algn="ctr"/>
            <a:r>
              <a:rPr lang="en-US" sz="2400" b="1" dirty="0" smtClean="0"/>
              <a:t>It’s the “Public Bus For All Of Us”</a:t>
            </a:r>
            <a:endParaRPr lang="en-US" sz="2400" b="1" dirty="0"/>
          </a:p>
        </p:txBody>
      </p:sp>
      <p:pic>
        <p:nvPicPr>
          <p:cNvPr id="3" name="Gus the Duck Episode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9150" y="1047750"/>
            <a:ext cx="7419975" cy="417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8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algn="l">
              <a:tabLst>
                <a:tab pos="2514600" algn="l"/>
              </a:tabLst>
            </a:pPr>
            <a:r>
              <a:rPr lang="en-US" sz="3200" b="1" dirty="0" smtClean="0"/>
              <a:t>Gus the Duck Video 2</a:t>
            </a:r>
            <a:endParaRPr lang="en-US" sz="32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2361-57FA-44D4-8CDC-AE9FA2F2D770}" type="slidenum">
              <a:rPr lang="en-US" smtClean="0"/>
              <a:t>11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838200"/>
            <a:ext cx="8153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59" y="5648848"/>
            <a:ext cx="1193562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021" y="5655625"/>
            <a:ext cx="1962485" cy="82442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37570" y="5756616"/>
            <a:ext cx="5372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Anyone can ride the Namekagon Transit!</a:t>
            </a:r>
          </a:p>
          <a:p>
            <a:pPr algn="ctr"/>
            <a:r>
              <a:rPr lang="en-US" sz="2400" b="1" dirty="0" smtClean="0"/>
              <a:t>It’s the “Public Bus For All Of Us”</a:t>
            </a:r>
            <a:endParaRPr lang="en-US" sz="2400" b="1" dirty="0"/>
          </a:p>
        </p:txBody>
      </p:sp>
      <p:pic>
        <p:nvPicPr>
          <p:cNvPr id="4" name="Gus the Duck Episode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250" y="1038225"/>
            <a:ext cx="7448431" cy="418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5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algn="l">
              <a:tabLst>
                <a:tab pos="2514600" algn="l"/>
              </a:tabLst>
            </a:pPr>
            <a:r>
              <a:rPr lang="en-US" sz="3200" b="1" dirty="0" smtClean="0"/>
              <a:t>Gus the Duck Video 3</a:t>
            </a:r>
            <a:endParaRPr lang="en-US" sz="32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2361-57FA-44D4-8CDC-AE9FA2F2D770}" type="slidenum">
              <a:rPr lang="en-US" smtClean="0"/>
              <a:t>12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838200"/>
            <a:ext cx="8153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59" y="5648848"/>
            <a:ext cx="1193562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021" y="5655625"/>
            <a:ext cx="1962485" cy="82442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37570" y="5756616"/>
            <a:ext cx="5372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Anyone can ride the Namekagon Transit!</a:t>
            </a:r>
          </a:p>
          <a:p>
            <a:pPr algn="ctr"/>
            <a:r>
              <a:rPr lang="en-US" sz="2400" b="1" dirty="0" smtClean="0"/>
              <a:t>It’s the “Public Bus For All Of Us”</a:t>
            </a:r>
            <a:endParaRPr lang="en-US" sz="2400" b="1" dirty="0"/>
          </a:p>
        </p:txBody>
      </p:sp>
      <p:pic>
        <p:nvPicPr>
          <p:cNvPr id="3" name="Gus Episode 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2950" y="1052836"/>
            <a:ext cx="7515225" cy="422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8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67597"/>
            <a:ext cx="8229600" cy="563562"/>
          </a:xfrm>
        </p:spPr>
        <p:txBody>
          <a:bodyPr>
            <a:noAutofit/>
          </a:bodyPr>
          <a:lstStyle/>
          <a:p>
            <a:pPr>
              <a:tabLst>
                <a:tab pos="2514600" algn="l"/>
              </a:tabLst>
            </a:pPr>
            <a:r>
              <a:rPr lang="en-US" sz="6000" b="1" dirty="0" smtClean="0"/>
              <a:t>Where can I go </a:t>
            </a:r>
            <a:br>
              <a:rPr lang="en-US" sz="6000" b="1" dirty="0" smtClean="0"/>
            </a:br>
            <a:r>
              <a:rPr lang="en-US" sz="6000" b="1" dirty="0" smtClean="0"/>
              <a:t>on the </a:t>
            </a:r>
            <a:br>
              <a:rPr lang="en-US" sz="6000" b="1" dirty="0" smtClean="0"/>
            </a:br>
            <a:r>
              <a:rPr lang="en-US" sz="6000" b="1" dirty="0" smtClean="0"/>
              <a:t>Namekagon </a:t>
            </a:r>
            <a:br>
              <a:rPr lang="en-US" sz="6000" b="1" dirty="0" smtClean="0"/>
            </a:br>
            <a:r>
              <a:rPr lang="en-US" sz="6000" b="1" dirty="0" smtClean="0"/>
              <a:t>Transit Bus?</a:t>
            </a:r>
            <a:endParaRPr lang="en-US" sz="60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2361-57FA-44D4-8CDC-AE9FA2F2D770}" type="slidenum">
              <a:rPr lang="en-US" smtClean="0"/>
              <a:t>13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838200"/>
            <a:ext cx="8153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8" y="5638800"/>
            <a:ext cx="1193562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655625"/>
            <a:ext cx="1962485" cy="82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0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2361-57FA-44D4-8CDC-AE9FA2F2D770}" type="slidenum">
              <a:rPr lang="en-US" smtClean="0"/>
              <a:t>14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838200"/>
            <a:ext cx="8153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8" y="5638800"/>
            <a:ext cx="1193562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655625"/>
            <a:ext cx="1962485" cy="824423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algn="l">
              <a:tabLst>
                <a:tab pos="2514600" algn="l"/>
              </a:tabLst>
            </a:pPr>
            <a:r>
              <a:rPr lang="en-US" sz="3200" b="1" dirty="0" smtClean="0"/>
              <a:t>Hayward Area Fixed </a:t>
            </a:r>
            <a:r>
              <a:rPr lang="en-US" sz="3200" b="1" dirty="0"/>
              <a:t>Routes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03701" y="1507957"/>
            <a:ext cx="2045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All three  Fixed routes meet at the </a:t>
            </a:r>
          </a:p>
          <a:p>
            <a:r>
              <a:rPr lang="en-US" sz="2400" b="1" dirty="0" smtClean="0"/>
              <a:t>LCO Casino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857445" y="3377538"/>
            <a:ext cx="21916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Flag stops can be made along the routes, provided it   is a safe location for the vehicle to stop.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342" y="989704"/>
            <a:ext cx="4740103" cy="535004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07" b="51795"/>
          <a:stretch/>
        </p:blipFill>
        <p:spPr>
          <a:xfrm>
            <a:off x="547641" y="1460124"/>
            <a:ext cx="1387910" cy="313028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6498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6590"/>
            <a:ext cx="2133600" cy="365125"/>
          </a:xfrm>
        </p:spPr>
        <p:txBody>
          <a:bodyPr/>
          <a:lstStyle/>
          <a:p>
            <a:fld id="{8A3D2361-57FA-44D4-8CDC-AE9FA2F2D770}" type="slidenum">
              <a:rPr lang="en-US" smtClean="0"/>
              <a:t>15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838200"/>
            <a:ext cx="8153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8" y="5638800"/>
            <a:ext cx="1193562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655625"/>
            <a:ext cx="1962485" cy="824423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algn="l">
              <a:tabLst>
                <a:tab pos="2514600" algn="l"/>
              </a:tabLst>
            </a:pPr>
            <a:r>
              <a:rPr lang="en-US" sz="3200" b="1" dirty="0" smtClean="0"/>
              <a:t>Door Stop Pick Up Service Area </a:t>
            </a:r>
            <a:endParaRPr lang="en-US" sz="32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1" r="18490"/>
          <a:stretch/>
        </p:blipFill>
        <p:spPr bwMode="auto">
          <a:xfrm>
            <a:off x="3647552" y="1087001"/>
            <a:ext cx="4963048" cy="39822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3691" y="5190085"/>
            <a:ext cx="437683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We will pick you up at your door </a:t>
            </a:r>
          </a:p>
          <a:p>
            <a:pPr algn="ctr"/>
            <a:r>
              <a:rPr lang="en-US" sz="2400" b="1" dirty="0" smtClean="0"/>
              <a:t>anywhere in Sawyer County!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MUST CALL BY 1:00 PM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THE PREVIOUS DAY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 TO SCHEDULE A RIDE!</a:t>
            </a:r>
          </a:p>
          <a:p>
            <a:pPr algn="ctr"/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52" y="1087001"/>
            <a:ext cx="3153478" cy="397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4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259F6-28DB-402B-935B-EF607DF4C341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" t="9175" r="5166"/>
          <a:stretch/>
        </p:blipFill>
        <p:spPr bwMode="auto">
          <a:xfrm>
            <a:off x="542925" y="304799"/>
            <a:ext cx="7972426" cy="6129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148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259F6-28DB-402B-935B-EF607DF4C341}" type="slidenum">
              <a:rPr lang="en-US" smtClean="0"/>
              <a:t>17</a:t>
            </a:fld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" t="8302" r="5479"/>
          <a:stretch/>
        </p:blipFill>
        <p:spPr bwMode="auto">
          <a:xfrm>
            <a:off x="304799" y="28575"/>
            <a:ext cx="8391526" cy="655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054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259F6-28DB-402B-935B-EF607DF4C341}" type="slidenum">
              <a:rPr lang="en-US" smtClean="0"/>
              <a:t>18</a:t>
            </a:fld>
            <a:endParaRPr 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t="9590" r="5149"/>
          <a:stretch/>
        </p:blipFill>
        <p:spPr bwMode="auto">
          <a:xfrm>
            <a:off x="666750" y="295274"/>
            <a:ext cx="7810500" cy="6016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700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259F6-28DB-402B-935B-EF607DF4C341}" type="slidenum">
              <a:rPr lang="en-US" smtClean="0"/>
              <a:t>19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" t="9147" r="5468"/>
          <a:stretch/>
        </p:blipFill>
        <p:spPr bwMode="auto">
          <a:xfrm>
            <a:off x="380999" y="209549"/>
            <a:ext cx="8343901" cy="6462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840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C:\Users\u\AppData\Local\Microsoft\Windows\Temporary Internet Files\Content.IE5\KQFYY4I3\boat_ship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363" y="4130748"/>
            <a:ext cx="2291832" cy="193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2361-57FA-44D4-8CDC-AE9FA2F2D770}" type="slidenum">
              <a:rPr lang="en-US" smtClean="0"/>
              <a:t>2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838200"/>
            <a:ext cx="8153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8" y="5638800"/>
            <a:ext cx="1193562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655625"/>
            <a:ext cx="1962485" cy="824423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2514600" algn="l"/>
              </a:tabLst>
            </a:pPr>
            <a:r>
              <a:rPr lang="en-US" sz="3200" b="1" dirty="0" smtClean="0"/>
              <a:t>Common Modes of Public Transit</a:t>
            </a:r>
            <a:endParaRPr lang="en-US" sz="3200" b="1" dirty="0"/>
          </a:p>
        </p:txBody>
      </p:sp>
      <p:pic>
        <p:nvPicPr>
          <p:cNvPr id="2054" name="Picture 6" descr="C:\Users\u\AppData\Local\Microsoft\Windows\Temporary Internet Files\Content.IE5\KQFYY4I3\cartoon-bus1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402" y="2900555"/>
            <a:ext cx="2256440" cy="187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\AppData\Local\Microsoft\Windows\Temporary Internet Files\Content.IE5\KQFYY4I3\taxi-cab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86" y="838200"/>
            <a:ext cx="3169697" cy="237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\AppData\Local\Microsoft\Windows\Temporary Internet Files\Content.IE5\KQFYY4I3\gi01a201502191400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25" y="3527271"/>
            <a:ext cx="2915613" cy="131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\AppData\Local\Microsoft\Windows\Temporary Internet Files\Content.IE5\9KQMMGRE\jet-plane[1]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193" y="1073751"/>
            <a:ext cx="4539607" cy="163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610419" y="6198267"/>
            <a:ext cx="4171719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2514600" algn="l"/>
              </a:tabLst>
            </a:pPr>
            <a:r>
              <a:rPr lang="en-US" sz="2800" b="1" dirty="0" smtClean="0"/>
              <a:t>How many have you tried?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0979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5000"/>
                    </a14:imgEffect>
                    <a14:imgEffect>
                      <a14:brightnessContrast brigh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02" t="26538" r="25821" b="38487"/>
          <a:stretch/>
        </p:blipFill>
        <p:spPr>
          <a:xfrm rot="545483">
            <a:off x="4444628" y="3748692"/>
            <a:ext cx="1269450" cy="12495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645577"/>
            <a:ext cx="1962485" cy="8244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86" t="22349" r="26583" b="21898"/>
          <a:stretch/>
        </p:blipFill>
        <p:spPr>
          <a:xfrm rot="5400000">
            <a:off x="4406113" y="2534164"/>
            <a:ext cx="1346482" cy="118954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36268" y="6397965"/>
            <a:ext cx="2133600" cy="365125"/>
          </a:xfrm>
        </p:spPr>
        <p:txBody>
          <a:bodyPr/>
          <a:lstStyle/>
          <a:p>
            <a:fld id="{8A3D2361-57FA-44D4-8CDC-AE9FA2F2D770}" type="slidenum">
              <a:rPr lang="en-US" smtClean="0"/>
              <a:t>20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838200"/>
            <a:ext cx="8153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8" y="5638800"/>
            <a:ext cx="1193562" cy="9144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algn="l">
              <a:tabLst>
                <a:tab pos="2514600" algn="l"/>
              </a:tabLst>
            </a:pPr>
            <a:r>
              <a:rPr lang="en-US" sz="3200" b="1" dirty="0" smtClean="0"/>
              <a:t>How much does it cost to ride the bus?</a:t>
            </a:r>
            <a:endParaRPr lang="en-US" sz="32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0" t="37546" r="75650" b="32421"/>
          <a:stretch/>
        </p:blipFill>
        <p:spPr bwMode="auto">
          <a:xfrm>
            <a:off x="620052" y="1185705"/>
            <a:ext cx="3024612" cy="41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40411" y="1070699"/>
            <a:ext cx="5208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We accept cash or tokens.</a:t>
            </a:r>
          </a:p>
          <a:p>
            <a:endParaRPr lang="en-US" sz="800" b="1" dirty="0" smtClean="0"/>
          </a:p>
          <a:p>
            <a:r>
              <a:rPr lang="en-US" sz="2400" b="1" dirty="0" smtClean="0"/>
              <a:t>All transfers between buses are free!</a:t>
            </a:r>
            <a:endParaRPr lang="en-US" sz="2400" b="1" dirty="0"/>
          </a:p>
        </p:txBody>
      </p:sp>
      <p:pic>
        <p:nvPicPr>
          <p:cNvPr id="6148" name="Picture 4" descr="C:\Users\u\AppData\Local\Microsoft\Windows\Temporary Internet Files\Content.IE5\9KQMMGRE\Dollarnote_hq[1]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6401">
            <a:off x="5768511" y="2516164"/>
            <a:ext cx="2295379" cy="95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90540" y="5309817"/>
            <a:ext cx="5676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Please have correct fare ready when boarding the bus.  The Bus drivers are NOT able to make </a:t>
            </a:r>
            <a:r>
              <a:rPr lang="en-US" b="1" dirty="0" smtClean="0"/>
              <a:t>change.  </a:t>
            </a:r>
          </a:p>
          <a:p>
            <a:pPr algn="ctr"/>
            <a:r>
              <a:rPr lang="en-US" b="1" dirty="0" smtClean="0"/>
              <a:t>If </a:t>
            </a:r>
            <a:r>
              <a:rPr lang="en-US" b="1" dirty="0"/>
              <a:t>you have a reduced fare card, please </a:t>
            </a:r>
            <a:r>
              <a:rPr lang="en-US" b="1" dirty="0" smtClean="0"/>
              <a:t>present it to </a:t>
            </a:r>
            <a:r>
              <a:rPr lang="en-US" b="1" dirty="0"/>
              <a:t>the driver in order to receive your ride at the half-price.</a:t>
            </a:r>
          </a:p>
        </p:txBody>
      </p:sp>
      <p:pic>
        <p:nvPicPr>
          <p:cNvPr id="1028" name="Picture 4" descr="C:\Users\u\AppData\Local\Microsoft\Windows\Temporary Internet Files\Content.IE5\11R9X2BP\quarters-792255[1]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468" y="3895114"/>
            <a:ext cx="1617663" cy="130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37839" y="2805769"/>
            <a:ext cx="11272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$1.00</a:t>
            </a:r>
            <a:endParaRPr lang="en-US" sz="3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615059" y="4040254"/>
            <a:ext cx="918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$.50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40410" y="4472509"/>
            <a:ext cx="9426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With </a:t>
            </a:r>
          </a:p>
          <a:p>
            <a:r>
              <a:rPr lang="en-US" sz="1400" b="1" i="1" dirty="0" smtClean="0"/>
              <a:t>Transit ID </a:t>
            </a:r>
          </a:p>
          <a:p>
            <a:r>
              <a:rPr lang="en-US" sz="1400" b="1" i="1" dirty="0" smtClean="0"/>
              <a:t>card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335324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algn="l">
              <a:tabLst>
                <a:tab pos="2514600" algn="l"/>
              </a:tabLst>
            </a:pPr>
            <a:r>
              <a:rPr lang="en-US" sz="3200" b="1" dirty="0" smtClean="0"/>
              <a:t>“Need To Know” Rider Information</a:t>
            </a:r>
            <a:endParaRPr lang="en-US" sz="32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2361-57FA-44D4-8CDC-AE9FA2F2D770}" type="slidenum">
              <a:rPr lang="en-US" smtClean="0"/>
              <a:t>21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838200"/>
            <a:ext cx="8153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8" y="5638800"/>
            <a:ext cx="1193562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655625"/>
            <a:ext cx="1962485" cy="8244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1106111"/>
            <a:ext cx="66106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As </a:t>
            </a:r>
            <a:r>
              <a:rPr lang="en-US" b="1" dirty="0"/>
              <a:t>a new rider, you may not be familiar with bus riding procedures, so below we have noted some “need to know” rider information!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 smtClean="0"/>
          </a:p>
        </p:txBody>
      </p:sp>
      <p:pic>
        <p:nvPicPr>
          <p:cNvPr id="7171" name="Picture 3" descr="C:\Users\u\AppData\Local\Microsoft\Windows\Temporary Internet Files\Content.IE5\11R9X2BP\1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449" y="924448"/>
            <a:ext cx="1329063" cy="192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\AppData\Local\Microsoft\Windows\Temporary Internet Files\Content.IE5\KQFYY4I3\no-food-or-drink-sign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350937"/>
            <a:ext cx="1076848" cy="107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u\AppData\Local\Microsoft\Windows\Temporary Internet Files\Content.IE5\KQFYY4I3\stock-photo-shirtless-muscular-guy-in-swimming-costume-isolated-against-white-background-103435100[1]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36"/>
          <a:stretch/>
        </p:blipFill>
        <p:spPr bwMode="auto">
          <a:xfrm>
            <a:off x="6942572" y="2825832"/>
            <a:ext cx="822504" cy="137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44774" y="3155200"/>
            <a:ext cx="650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No</a:t>
            </a:r>
            <a:endParaRPr lang="en-US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609600" y="3155200"/>
            <a:ext cx="6458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Potential </a:t>
            </a:r>
            <a:r>
              <a:rPr lang="en-US" b="1" dirty="0"/>
              <a:t>riders not wearing a shirt or shoes will not be allowed on the bus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609600" y="1929354"/>
            <a:ext cx="6610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For Door Stop Service, please </a:t>
            </a:r>
            <a:r>
              <a:rPr lang="en-US" b="1" dirty="0"/>
              <a:t>be ready for your pick up 10 minutes prior to your scheduled time</a:t>
            </a:r>
            <a:r>
              <a:rPr lang="en-US" b="1" dirty="0" smtClean="0"/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2246" y="4427696"/>
            <a:ext cx="63329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There </a:t>
            </a:r>
            <a:r>
              <a:rPr lang="en-US" b="1" dirty="0"/>
              <a:t>is no food or beverage consumption allowed while riding on a Namekagon Transit bus.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75636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algn="l">
              <a:tabLst>
                <a:tab pos="2514600" algn="l"/>
              </a:tabLst>
            </a:pPr>
            <a:r>
              <a:rPr lang="en-US" sz="3200" b="1" dirty="0" smtClean="0"/>
              <a:t>New Website:  www.namekagontransit.com</a:t>
            </a:r>
            <a:endParaRPr lang="en-US" sz="32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2361-57FA-44D4-8CDC-AE9FA2F2D770}" type="slidenum">
              <a:rPr lang="en-US" smtClean="0"/>
              <a:t>22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838200"/>
            <a:ext cx="8153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8" y="5638800"/>
            <a:ext cx="1193562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655625"/>
            <a:ext cx="1962485" cy="82442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758" y="986971"/>
            <a:ext cx="4667661" cy="534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5" t="24446" r="10085" b="50704"/>
          <a:stretch/>
        </p:blipFill>
        <p:spPr bwMode="auto">
          <a:xfrm>
            <a:off x="6950699" y="2590018"/>
            <a:ext cx="1305144" cy="125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27834" y="1666688"/>
            <a:ext cx="15508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Quick Link</a:t>
            </a:r>
          </a:p>
          <a:p>
            <a:pPr algn="ctr"/>
            <a:r>
              <a:rPr lang="en-US" b="1" dirty="0" smtClean="0"/>
              <a:t>For </a:t>
            </a:r>
          </a:p>
          <a:p>
            <a:pPr algn="ctr"/>
            <a:r>
              <a:rPr lang="en-US" b="1" dirty="0" smtClean="0"/>
              <a:t>Mobile Device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7383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\AppData\Local\Microsoft\Windows\Temporary Internet Files\Content.IE5\KQFYY4I3\suggestion_box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834" y="3579784"/>
            <a:ext cx="2855243" cy="230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algn="l">
              <a:tabLst>
                <a:tab pos="2514600" algn="l"/>
              </a:tabLst>
            </a:pPr>
            <a:r>
              <a:rPr lang="en-US" sz="3200" b="1" dirty="0" smtClean="0"/>
              <a:t>Questions?   Suggestions?</a:t>
            </a:r>
            <a:endParaRPr lang="en-US" sz="32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2361-57FA-44D4-8CDC-AE9FA2F2D770}" type="slidenum">
              <a:rPr lang="en-US" smtClean="0"/>
              <a:t>23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838200"/>
            <a:ext cx="8153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8" y="5638800"/>
            <a:ext cx="1193562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655625"/>
            <a:ext cx="1962485" cy="82442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43094" y="1106111"/>
            <a:ext cx="62244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Do you have any questions?</a:t>
            </a:r>
          </a:p>
          <a:p>
            <a:endParaRPr lang="en-US" sz="3200" b="1" dirty="0" smtClean="0"/>
          </a:p>
          <a:p>
            <a:endParaRPr lang="en-US" sz="3200" b="1" dirty="0"/>
          </a:p>
          <a:p>
            <a:endParaRPr lang="en-US" sz="3200" b="1" dirty="0" smtClean="0"/>
          </a:p>
          <a:p>
            <a:endParaRPr lang="en-US" sz="3200" b="1" dirty="0"/>
          </a:p>
          <a:p>
            <a:r>
              <a:rPr lang="en-US" sz="3200" b="1" dirty="0" smtClean="0"/>
              <a:t>Any suggestions for us?</a:t>
            </a:r>
            <a:endParaRPr lang="en-US" sz="3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3200" b="1" dirty="0" smtClean="0"/>
          </a:p>
        </p:txBody>
      </p:sp>
      <p:pic>
        <p:nvPicPr>
          <p:cNvPr id="2050" name="Picture 2" descr="C:\Users\u\AppData\Local\Microsoft\Windows\Temporary Internet Files\Content.IE5\KQFYY4I3\questions_graphic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056" y="1153012"/>
            <a:ext cx="2274043" cy="226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46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\Documents\ADS and FLYERS\AdvertisingLogos\Smiley EMTA bu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428" y="2032064"/>
            <a:ext cx="4657143" cy="3276191"/>
          </a:xfrm>
          <a:prstGeom prst="rect">
            <a:avLst/>
          </a:prstGeom>
          <a:solidFill>
            <a:schemeClr val="accent1"/>
          </a:solidFill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191" y="1641213"/>
            <a:ext cx="8229600" cy="563562"/>
          </a:xfrm>
        </p:spPr>
        <p:txBody>
          <a:bodyPr>
            <a:noAutofit/>
          </a:bodyPr>
          <a:lstStyle/>
          <a:p>
            <a:pPr algn="l">
              <a:tabLst>
                <a:tab pos="2514600" algn="l"/>
              </a:tabLst>
            </a:pPr>
            <a:r>
              <a:rPr lang="en-US" sz="6000" b="1" dirty="0"/>
              <a:t>Why Use Public Transit?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2361-57FA-44D4-8CDC-AE9FA2F2D770}" type="slidenum">
              <a:rPr lang="en-US" smtClean="0"/>
              <a:t>3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838200"/>
            <a:ext cx="8153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8" y="5638800"/>
            <a:ext cx="1193562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655625"/>
            <a:ext cx="1962485" cy="824423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028825" y="5513799"/>
            <a:ext cx="4871746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2514600" algn="l"/>
              </a:tabLst>
            </a:pPr>
            <a:r>
              <a:rPr lang="en-US" sz="2800" b="1" dirty="0" smtClean="0"/>
              <a:t>Can you think of any benefits?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5174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922" y="2172437"/>
            <a:ext cx="1236981" cy="123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259F6-28DB-402B-935B-EF607DF4C341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algn="l">
              <a:tabLst>
                <a:tab pos="2514600" algn="l"/>
              </a:tabLst>
            </a:pPr>
            <a:r>
              <a:rPr lang="en-US" sz="3200" b="1" dirty="0"/>
              <a:t>Why Use Public Transit?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" y="838200"/>
            <a:ext cx="8153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22" y="30144"/>
            <a:ext cx="1371429" cy="7238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7921" y="1282832"/>
            <a:ext cx="53206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Public </a:t>
            </a:r>
            <a:r>
              <a:rPr lang="en-US" sz="1600" b="1" dirty="0"/>
              <a:t>Transportation </a:t>
            </a:r>
            <a:r>
              <a:rPr lang="en-US" sz="1600" b="1" dirty="0" smtClean="0"/>
              <a:t>Provides Opportunities</a:t>
            </a: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Public </a:t>
            </a:r>
            <a:r>
              <a:rPr lang="en-US" sz="1600" dirty="0"/>
              <a:t>transportation </a:t>
            </a:r>
            <a:r>
              <a:rPr lang="en-US" sz="1600" b="1" dirty="0"/>
              <a:t>gives people </a:t>
            </a:r>
            <a:r>
              <a:rPr lang="en-US" sz="1600" b="1" dirty="0" smtClean="0"/>
              <a:t>options </a:t>
            </a:r>
            <a:r>
              <a:rPr lang="en-US" sz="1600" dirty="0"/>
              <a:t>to get </a:t>
            </a:r>
            <a:r>
              <a:rPr lang="en-US" sz="1600" dirty="0" smtClean="0"/>
              <a:t>to: </a:t>
            </a:r>
            <a:r>
              <a:rPr lang="en-US" sz="1600" b="1" dirty="0"/>
              <a:t>work, </a:t>
            </a:r>
            <a:r>
              <a:rPr lang="en-US" sz="1600" b="1" dirty="0" smtClean="0"/>
              <a:t>school</a:t>
            </a:r>
            <a:r>
              <a:rPr lang="en-US" sz="1600" b="1" dirty="0"/>
              <a:t>, </a:t>
            </a:r>
            <a:r>
              <a:rPr lang="en-US" sz="1600" b="1" dirty="0" smtClean="0"/>
              <a:t>friends</a:t>
            </a:r>
            <a:r>
              <a:rPr lang="en-US" sz="1600" b="1" dirty="0"/>
              <a:t>, or </a:t>
            </a:r>
            <a:r>
              <a:rPr lang="en-US" sz="1600" b="1" dirty="0" smtClean="0"/>
              <a:t>fun activities</a:t>
            </a:r>
            <a:r>
              <a:rPr lang="en-US" sz="1600" dirty="0" smtClean="0"/>
              <a:t>.</a:t>
            </a:r>
            <a:endParaRPr lang="en-US" sz="1600" dirty="0"/>
          </a:p>
          <a:p>
            <a:endParaRPr lang="en-US" sz="1600" dirty="0"/>
          </a:p>
        </p:txBody>
      </p:sp>
      <p:pic>
        <p:nvPicPr>
          <p:cNvPr id="9" name="Picture 4" descr="C:\Users\u\Desktop\Marketing\Graphics\worker_01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309" y="1049216"/>
            <a:ext cx="1340384" cy="174171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90509" y="2302900"/>
            <a:ext cx="47980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Public </a:t>
            </a:r>
            <a:r>
              <a:rPr lang="en-US" sz="1600" b="1" dirty="0"/>
              <a:t>Transportation Saves </a:t>
            </a:r>
            <a:r>
              <a:rPr lang="en-US" sz="1600" b="1" dirty="0" smtClean="0"/>
              <a:t>Fuel </a:t>
            </a: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Public </a:t>
            </a:r>
            <a:r>
              <a:rPr lang="en-US" sz="1600" dirty="0"/>
              <a:t>transportation use in the United States </a:t>
            </a:r>
            <a:r>
              <a:rPr lang="en-US" sz="1600" b="1" dirty="0"/>
              <a:t>saves</a:t>
            </a:r>
            <a:r>
              <a:rPr lang="en-US" sz="1600" dirty="0"/>
              <a:t> </a:t>
            </a:r>
            <a:r>
              <a:rPr lang="en-US" sz="1600" b="1" dirty="0"/>
              <a:t>4.2 billion gallons of gasoline</a:t>
            </a:r>
            <a:r>
              <a:rPr lang="en-US" sz="1600" dirty="0"/>
              <a:t> annually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607921" y="3304643"/>
            <a:ext cx="44062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Public </a:t>
            </a:r>
            <a:r>
              <a:rPr lang="en-US" sz="1600" b="1" dirty="0"/>
              <a:t>Transportation Reduces Carbon Footprint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1" dirty="0" smtClean="0"/>
              <a:t>Public transit </a:t>
            </a:r>
            <a:r>
              <a:rPr lang="en-US" sz="1600" dirty="0"/>
              <a:t>use </a:t>
            </a:r>
            <a:r>
              <a:rPr lang="en-US" sz="1600" dirty="0" smtClean="0"/>
              <a:t>in the USA </a:t>
            </a:r>
            <a:r>
              <a:rPr lang="en-US" sz="1600" b="1" dirty="0" smtClean="0"/>
              <a:t>reduces carbon </a:t>
            </a:r>
            <a:r>
              <a:rPr lang="en-US" sz="1600" b="1" dirty="0"/>
              <a:t>emissions</a:t>
            </a:r>
            <a:r>
              <a:rPr lang="en-US" sz="1600" dirty="0"/>
              <a:t> by </a:t>
            </a:r>
            <a:r>
              <a:rPr lang="en-US" sz="1600" b="1" dirty="0"/>
              <a:t>37 million metric tons annually</a:t>
            </a:r>
            <a:r>
              <a:rPr lang="en-US" sz="1600" dirty="0" smtClean="0"/>
              <a:t>.   </a:t>
            </a:r>
            <a:endParaRPr lang="en-US" sz="16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5186551" y="3514212"/>
            <a:ext cx="3286522" cy="690407"/>
            <a:chOff x="718558" y="3951386"/>
            <a:chExt cx="3712845" cy="690407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558" y="3980416"/>
              <a:ext cx="3712845" cy="617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915491" y="4334016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CO</a:t>
              </a:r>
              <a:r>
                <a:rPr lang="en-US" sz="1400" baseline="30000" dirty="0" smtClean="0"/>
                <a:t>2</a:t>
              </a:r>
              <a:endParaRPr lang="en-US" sz="1400" baseline="30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526671" y="3951386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CO</a:t>
              </a:r>
              <a:r>
                <a:rPr lang="en-US" sz="1400" baseline="30000" dirty="0" smtClean="0"/>
                <a:t>2</a:t>
              </a:r>
              <a:endParaRPr lang="en-US" sz="1400" baseline="30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73255" y="4334016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CO</a:t>
              </a:r>
              <a:r>
                <a:rPr lang="en-US" sz="1400" baseline="30000" dirty="0" smtClean="0"/>
                <a:t>2</a:t>
              </a:r>
              <a:endParaRPr lang="en-US" sz="1400" baseline="300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571584" y="3973949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CO</a:t>
              </a:r>
              <a:r>
                <a:rPr lang="en-US" sz="1400" baseline="30000" dirty="0" smtClean="0"/>
                <a:t>2</a:t>
              </a:r>
              <a:endParaRPr lang="en-US" sz="1400" baseline="300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302142" y="4334016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CO</a:t>
              </a:r>
              <a:r>
                <a:rPr lang="en-US" sz="1400" baseline="30000" dirty="0" smtClean="0"/>
                <a:t>2</a:t>
              </a:r>
              <a:endParaRPr lang="en-US" sz="1400" baseline="300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920033" y="3986047"/>
              <a:ext cx="458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CO</a:t>
              </a:r>
              <a:r>
                <a:rPr lang="en-US" sz="1400" baseline="30000" dirty="0" smtClean="0"/>
                <a:t>2</a:t>
              </a:r>
              <a:endParaRPr lang="en-US" sz="1400" baseline="30000" dirty="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572457" y="4326954"/>
            <a:ext cx="51899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Public </a:t>
            </a:r>
            <a:r>
              <a:rPr lang="en-US" sz="1600" b="1" dirty="0"/>
              <a:t>Transportation Saves Money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smtClean="0"/>
              <a:t>Using </a:t>
            </a:r>
            <a:r>
              <a:rPr lang="en-US" sz="1600" dirty="0"/>
              <a:t>public transportation is the quickest way to </a:t>
            </a:r>
            <a:r>
              <a:rPr lang="en-US" sz="1600" b="1" dirty="0"/>
              <a:t>beat high gas prices</a:t>
            </a:r>
            <a:r>
              <a:rPr lang="en-US" sz="1600" b="1" dirty="0" smtClean="0"/>
              <a:t>.  Average family save $10,000 annually.</a:t>
            </a:r>
            <a:endParaRPr lang="en-US" sz="1600" b="1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530" y="4495294"/>
            <a:ext cx="2542474" cy="98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559556" y="5367501"/>
            <a:ext cx="51899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Public </a:t>
            </a:r>
            <a:r>
              <a:rPr lang="en-US" sz="1600" b="1" dirty="0"/>
              <a:t>Transportation </a:t>
            </a:r>
            <a:r>
              <a:rPr lang="en-US" sz="1600" b="1" dirty="0" smtClean="0"/>
              <a:t>Is Safe</a:t>
            </a: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If you ride the bus, you are about </a:t>
            </a:r>
            <a:r>
              <a:rPr lang="en-US" sz="1600" b="1" dirty="0"/>
              <a:t>60 times safer than</a:t>
            </a:r>
            <a:r>
              <a:rPr lang="en-US" sz="1600" dirty="0"/>
              <a:t> in an </a:t>
            </a:r>
            <a:r>
              <a:rPr lang="en-US" sz="1600" b="1" dirty="0"/>
              <a:t>automobile</a:t>
            </a:r>
            <a:r>
              <a:rPr lang="en-US" sz="1600" dirty="0"/>
              <a:t> in the US, according to </a:t>
            </a:r>
            <a:r>
              <a:rPr lang="en-US" sz="1600" dirty="0" smtClean="0"/>
              <a:t>recent finding in the </a:t>
            </a:r>
            <a:r>
              <a:rPr lang="en-US" sz="1600" dirty="0"/>
              <a:t>Journal of Public </a:t>
            </a:r>
            <a:r>
              <a:rPr lang="en-US" sz="1600" dirty="0" smtClean="0"/>
              <a:t>Transportation.</a:t>
            </a:r>
            <a:endParaRPr lang="en-US" sz="1600" b="1" dirty="0"/>
          </a:p>
        </p:txBody>
      </p:sp>
      <p:pic>
        <p:nvPicPr>
          <p:cNvPr id="25" name="Picture 4" descr="C:\Users\u\AppData\Local\Microsoft\Windows\Temporary Internet Files\Content.IE5\KQFYY4I3\Safety[1]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968" y="5481295"/>
            <a:ext cx="780352" cy="117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54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22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2361-57FA-44D4-8CDC-AE9FA2F2D770}" type="slidenum">
              <a:rPr lang="en-US" smtClean="0"/>
              <a:t>5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838200"/>
            <a:ext cx="8153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8" y="5638800"/>
            <a:ext cx="1193562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655625"/>
            <a:ext cx="1962485" cy="824423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39" y="1095269"/>
            <a:ext cx="2339591" cy="202558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 descr="C:\Users\u\AppData\Local\Microsoft\Windows\Temporary Internet Files\Content.IE5\BUKB290W\ppdrly_hd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734" y="1095269"/>
            <a:ext cx="2700773" cy="202558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\AppData\Local\Microsoft\Windows\Temporary Internet Files\Content.IE5\BUKB290W\Rickshaw-1[1]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520" y="1095269"/>
            <a:ext cx="1905000" cy="142875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\AppData\Local\Microsoft\Windows\Temporary Internet Files\Content.IE5\KQFYY4I3\Eurostar_train[1]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60" y="3436536"/>
            <a:ext cx="2466084" cy="1850361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u\AppData\Local\Microsoft\Windows\Temporary Internet Files\Content.IE5\KQFYY4I3\320px-Paris_metro_-_Billancourt_-_4[1]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080" y="3858567"/>
            <a:ext cx="1904439" cy="142833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u\AppData\Local\Microsoft\Windows\Temporary Internet Files\Content.IE5\BUKB290W\696px-Paris_Metro_Sign[1]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758" y="2708865"/>
            <a:ext cx="1570294" cy="135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u\AppData\Local\Microsoft\Windows\Temporary Internet Files\Content.IE5\11R9X2BP\london_underground_subway_great_britan_01[1]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861" y="3384588"/>
            <a:ext cx="2700209" cy="150498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346671" y="274638"/>
            <a:ext cx="8495881" cy="563562"/>
          </a:xfrm>
        </p:spPr>
        <p:txBody>
          <a:bodyPr>
            <a:noAutofit/>
          </a:bodyPr>
          <a:lstStyle/>
          <a:p>
            <a:pPr algn="l">
              <a:tabLst>
                <a:tab pos="2514600" algn="l"/>
              </a:tabLst>
            </a:pPr>
            <a:r>
              <a:rPr lang="en-US" sz="3200" b="1" dirty="0" smtClean="0"/>
              <a:t>Public Transit is Global &amp; Fun</a:t>
            </a:r>
            <a:endParaRPr lang="en-US" sz="3200" b="1" dirty="0"/>
          </a:p>
        </p:txBody>
      </p:sp>
      <p:pic>
        <p:nvPicPr>
          <p:cNvPr id="1026" name="Picture 2" descr="C:\Users\u\AppData\Local\Microsoft\Windows\Temporary Internet Files\Content.IE5\9KQMMGRE\360px-London_Bus_route_68[1]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653" y="5403487"/>
            <a:ext cx="1848490" cy="1036236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38037" y="6099544"/>
            <a:ext cx="2767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Don’t be afraid to </a:t>
            </a:r>
          </a:p>
          <a:p>
            <a:r>
              <a:rPr lang="en-US" b="1" dirty="0" smtClean="0"/>
              <a:t>try Public Transit!</a:t>
            </a:r>
            <a:endParaRPr lang="en-US" b="1" dirty="0"/>
          </a:p>
        </p:txBody>
      </p:sp>
      <p:pic>
        <p:nvPicPr>
          <p:cNvPr id="2051" name="Picture 3" descr="C:\Users\u\AppData\Local\Microsoft\Windows\Temporary Internet Files\Content.IE5\BUKB290W\simpleeifeltower[1]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19" y="2691967"/>
            <a:ext cx="860854" cy="116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u\AppData\Local\Microsoft\Windows\Temporary Internet Files\Content.IE5\11R9X2BP\symbol_lion[1]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250" y="2411266"/>
            <a:ext cx="585787" cy="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\AppData\Local\Microsoft\Windows\Temporary Internet Files\Content.IE5\KQFYY4I3\nhnhuyhyhhy[1]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211" y="4649664"/>
            <a:ext cx="637233" cy="63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u\AppData\Local\Microsoft\Windows\Temporary Internet Files\Content.IE5\9KQMMGRE\Thailand_Flag[1]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163" y="2688769"/>
            <a:ext cx="522235" cy="43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\AppData\Local\Microsoft\Windows\Temporary Internet Files\Content.IE5\BUKB290W\1024px-91081_92_tube_stock_Lancaster_Gate[1]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037" y="4837517"/>
            <a:ext cx="1759713" cy="117371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24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090" y="5540038"/>
            <a:ext cx="2176669" cy="91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9800" y="1066800"/>
            <a:ext cx="217667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44" y="2959280"/>
            <a:ext cx="2176670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143000"/>
            <a:ext cx="2176670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8" y="5638800"/>
            <a:ext cx="1193562" cy="9144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2514600" algn="l"/>
              </a:tabLst>
            </a:pPr>
            <a:r>
              <a:rPr lang="en-US" sz="3600" b="1" dirty="0" smtClean="0"/>
              <a:t>Need a ride?</a:t>
            </a:r>
            <a:endParaRPr lang="en-US" sz="3600" b="1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457200" y="838200"/>
            <a:ext cx="8153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8360" y="5545593"/>
            <a:ext cx="2176670" cy="9144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029766" y="1198990"/>
            <a:ext cx="4768949" cy="2405379"/>
            <a:chOff x="2813538" y="990964"/>
            <a:chExt cx="4768949" cy="240537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42" b="47961"/>
            <a:stretch/>
          </p:blipFill>
          <p:spPr>
            <a:xfrm>
              <a:off x="3064747" y="990964"/>
              <a:ext cx="4517740" cy="2405379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2813538" y="2682910"/>
              <a:ext cx="763675" cy="713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55422" y="3701711"/>
            <a:ext cx="803316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/>
              <a:t>Give us a call!</a:t>
            </a:r>
          </a:p>
          <a:p>
            <a:pPr algn="ctr"/>
            <a:r>
              <a:rPr lang="en-US" sz="6000" b="1" dirty="0" smtClean="0"/>
              <a:t>Toll Free: (866</a:t>
            </a:r>
            <a:r>
              <a:rPr lang="en-US" sz="6000" b="1" dirty="0"/>
              <a:t>) 295-9599</a:t>
            </a:r>
          </a:p>
          <a:p>
            <a:pPr algn="ctr"/>
            <a:endParaRPr lang="en-US" sz="60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259F6-28DB-402B-935B-EF607DF4C3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9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521 0.00972 L 0.55816 0.00625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6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43 -0.00301 L -1.38524 0.00254 " pathEditMode="relative" rAng="0" ptsTypes="AA">
                                      <p:cBhvr>
                                        <p:cTn id="9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833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00486 L 0.86441 0.012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12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188 0.00833 L 0.98108 0.00625 " pathEditMode="relative" rAng="0" ptsTypes="AA">
                                      <p:cBhvr>
                                        <p:cTn id="21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39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algn="l">
              <a:tabLst>
                <a:tab pos="2514600" algn="l"/>
              </a:tabLst>
            </a:pPr>
            <a:r>
              <a:rPr lang="en-US" sz="3200" b="1" dirty="0"/>
              <a:t>We’ve come a long </a:t>
            </a:r>
            <a:r>
              <a:rPr lang="en-US" sz="3200" b="1" dirty="0" smtClean="0"/>
              <a:t>way…</a:t>
            </a:r>
            <a:endParaRPr lang="en-US" sz="32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2361-57FA-44D4-8CDC-AE9FA2F2D770}" type="slidenum">
              <a:rPr lang="en-US" smtClean="0"/>
              <a:t>7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838200"/>
            <a:ext cx="8153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8" y="5638800"/>
            <a:ext cx="1193562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655625"/>
            <a:ext cx="1962485" cy="82442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01834" y="1372116"/>
            <a:ext cx="3657600" cy="2114550"/>
            <a:chOff x="457200" y="2438400"/>
            <a:chExt cx="3657600" cy="211455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2438400"/>
              <a:ext cx="3657600" cy="2114550"/>
            </a:xfrm>
            <a:prstGeom prst="rect">
              <a:avLst/>
            </a:prstGeom>
            <a:ln w="31750">
              <a:solidFill>
                <a:schemeClr val="tx1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2057400" y="2514600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April 1998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7" b="6306"/>
          <a:stretch/>
        </p:blipFill>
        <p:spPr>
          <a:xfrm>
            <a:off x="4683966" y="1372116"/>
            <a:ext cx="3657600" cy="211455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722647" y="3753176"/>
            <a:ext cx="76053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Namekagon Transit as served our community for 20 years!</a:t>
            </a:r>
          </a:p>
          <a:p>
            <a:pPr algn="ctr"/>
            <a:endParaRPr lang="en-US" sz="2400" b="1" dirty="0"/>
          </a:p>
          <a:p>
            <a:pPr algn="ctr"/>
            <a:r>
              <a:rPr lang="en-US" sz="2400" b="1" dirty="0" smtClean="0"/>
              <a:t>All 25 of our modern buses are climate controlled </a:t>
            </a:r>
          </a:p>
          <a:p>
            <a:pPr algn="ctr"/>
            <a:r>
              <a:rPr lang="en-US" sz="2400" b="1" dirty="0" smtClean="0"/>
              <a:t>and have lifts for riders with mobility devices or </a:t>
            </a:r>
          </a:p>
          <a:p>
            <a:pPr algn="ctr"/>
            <a:r>
              <a:rPr lang="en-US" sz="2400" b="1" dirty="0" smtClean="0"/>
              <a:t>those who have difficulty in climbing stairs.</a:t>
            </a:r>
            <a:endParaRPr lang="en-US" sz="2400" b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5047674" y="19506"/>
            <a:ext cx="2427683" cy="713433"/>
            <a:chOff x="2813538" y="990964"/>
            <a:chExt cx="4768949" cy="240537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42" b="47961"/>
            <a:stretch/>
          </p:blipFill>
          <p:spPr>
            <a:xfrm>
              <a:off x="3064747" y="990964"/>
              <a:ext cx="4517740" cy="2405379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2813538" y="2682910"/>
              <a:ext cx="763675" cy="713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4855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7200" y="994791"/>
            <a:ext cx="8153400" cy="45503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algn="l">
              <a:tabLst>
                <a:tab pos="2514600" algn="l"/>
              </a:tabLst>
            </a:pPr>
            <a:r>
              <a:rPr lang="en-US" sz="3200" b="1" dirty="0" smtClean="0"/>
              <a:t>Who can ride the bus?</a:t>
            </a:r>
            <a:endParaRPr lang="en-US" sz="32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2361-57FA-44D4-8CDC-AE9FA2F2D770}" type="slidenum">
              <a:rPr lang="en-US" smtClean="0"/>
              <a:t>8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838200"/>
            <a:ext cx="8153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59" y="5648848"/>
            <a:ext cx="1193562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021" y="5655625"/>
            <a:ext cx="1962485" cy="8244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240" y="3823651"/>
            <a:ext cx="2458720" cy="16408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58" y="1156194"/>
            <a:ext cx="2458720" cy="16408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812" y="3410724"/>
            <a:ext cx="3077471" cy="205376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58" y="3005771"/>
            <a:ext cx="1640840" cy="24587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0" y="1156194"/>
            <a:ext cx="1640840" cy="24587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637570" y="5756616"/>
            <a:ext cx="5372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Anyone can ride the Namekagon Transit!</a:t>
            </a:r>
          </a:p>
          <a:p>
            <a:pPr algn="ctr"/>
            <a:r>
              <a:rPr lang="en-US" sz="2400" b="1" dirty="0" smtClean="0"/>
              <a:t>It’s the “Public Bus For All Of Us”</a:t>
            </a:r>
            <a:endParaRPr lang="en-US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2"/>
          <a:stretch/>
        </p:blipFill>
        <p:spPr bwMode="auto">
          <a:xfrm>
            <a:off x="3304876" y="1152525"/>
            <a:ext cx="3210224" cy="20669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60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algn="l">
              <a:tabLst>
                <a:tab pos="2514600" algn="l"/>
              </a:tabLst>
            </a:pPr>
            <a:r>
              <a:rPr lang="en-US" sz="3200" b="1" dirty="0" smtClean="0"/>
              <a:t>Faces of Namekagon Transit Video</a:t>
            </a:r>
            <a:endParaRPr lang="en-US" sz="32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2361-57FA-44D4-8CDC-AE9FA2F2D770}" type="slidenum">
              <a:rPr lang="en-US" smtClean="0"/>
              <a:t>9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" y="838200"/>
            <a:ext cx="8153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59" y="5648848"/>
            <a:ext cx="1193562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021" y="5655625"/>
            <a:ext cx="1962485" cy="82442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37570" y="5756616"/>
            <a:ext cx="5372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Anyone can ride the Namekagon Transit!</a:t>
            </a:r>
          </a:p>
          <a:p>
            <a:pPr algn="ctr"/>
            <a:r>
              <a:rPr lang="en-US" sz="2400" b="1" dirty="0" smtClean="0"/>
              <a:t>It’s the “Public Bus For All Of Us”</a:t>
            </a:r>
            <a:endParaRPr lang="en-US" sz="2400" b="1" dirty="0"/>
          </a:p>
        </p:txBody>
      </p:sp>
      <p:pic>
        <p:nvPicPr>
          <p:cNvPr id="4" name="Namekagon Transit 201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278" y="1208484"/>
            <a:ext cx="7131985" cy="401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5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2180</TotalTime>
  <Words>634</Words>
  <Application>Microsoft Office PowerPoint</Application>
  <PresentationFormat>On-screen Show (4:3)</PresentationFormat>
  <Paragraphs>118</Paragraphs>
  <Slides>23</Slides>
  <Notes>6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Why Use Public Transit?</vt:lpstr>
      <vt:lpstr>Why Use Public Transit?</vt:lpstr>
      <vt:lpstr>Public Transit is Global &amp; Fun</vt:lpstr>
      <vt:lpstr>PowerPoint Presentation</vt:lpstr>
      <vt:lpstr>We’ve come a long way…</vt:lpstr>
      <vt:lpstr>Who can ride the bus?</vt:lpstr>
      <vt:lpstr>Faces of Namekagon Transit Video</vt:lpstr>
      <vt:lpstr>Gus the Duck Video 1</vt:lpstr>
      <vt:lpstr>Gus the Duck Video 2</vt:lpstr>
      <vt:lpstr>Gus the Duck Video 3</vt:lpstr>
      <vt:lpstr>Where can I go  on the  Namekagon  Transit Bus?</vt:lpstr>
      <vt:lpstr>Hayward Area Fixed Routes </vt:lpstr>
      <vt:lpstr>Door Stop Pick Up Service Area </vt:lpstr>
      <vt:lpstr>PowerPoint Presentation</vt:lpstr>
      <vt:lpstr>PowerPoint Presentation</vt:lpstr>
      <vt:lpstr>PowerPoint Presentation</vt:lpstr>
      <vt:lpstr>PowerPoint Presentation</vt:lpstr>
      <vt:lpstr>How much does it cost to ride the bus?</vt:lpstr>
      <vt:lpstr>“Need To Know” Rider Information</vt:lpstr>
      <vt:lpstr>New Website:  www.namekagontransit.com</vt:lpstr>
      <vt:lpstr>Questions?   Suggestions?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</dc:creator>
  <cp:lastModifiedBy>u</cp:lastModifiedBy>
  <cp:revision>201</cp:revision>
  <dcterms:created xsi:type="dcterms:W3CDTF">2016-08-19T18:02:56Z</dcterms:created>
  <dcterms:modified xsi:type="dcterms:W3CDTF">2018-06-21T14:36:18Z</dcterms:modified>
</cp:coreProperties>
</file>