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0" r:id="rId2"/>
    <p:sldId id="266" r:id="rId3"/>
    <p:sldId id="289" r:id="rId4"/>
    <p:sldId id="303" r:id="rId5"/>
    <p:sldId id="288" r:id="rId6"/>
    <p:sldId id="286" r:id="rId7"/>
    <p:sldId id="265" r:id="rId8"/>
    <p:sldId id="271" r:id="rId9"/>
    <p:sldId id="293" r:id="rId10"/>
    <p:sldId id="282" r:id="rId11"/>
    <p:sldId id="269" r:id="rId12"/>
    <p:sldId id="270" r:id="rId13"/>
    <p:sldId id="267" r:id="rId14"/>
    <p:sldId id="287" r:id="rId15"/>
    <p:sldId id="278" r:id="rId16"/>
    <p:sldId id="259" r:id="rId17"/>
    <p:sldId id="272" r:id="rId18"/>
    <p:sldId id="291" r:id="rId19"/>
    <p:sldId id="30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7" autoAdjust="0"/>
    <p:restoredTop sz="92565" autoAdjust="0"/>
  </p:normalViewPr>
  <p:slideViewPr>
    <p:cSldViewPr snapToGrid="0">
      <p:cViewPr>
        <p:scale>
          <a:sx n="100" d="100"/>
          <a:sy n="100" d="100"/>
        </p:scale>
        <p:origin x="-32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B7429D-ED03-487D-8DB8-6F86F2C2C874}" type="datetimeFigureOut">
              <a:rPr lang="en-US" smtClean="0"/>
              <a:t>2/13/2017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010CEC-97C1-483D-9D83-8A7A9DA08676}" type="slidenum">
              <a:rPr lang="en-US" smtClean="0"/>
              <a:t>‹#›</a:t>
            </a:fld>
            <a:endParaRPr lang="en-US"/>
          </a:p>
        </p:txBody>
      </p:sp>
    </p:spTree>
    <p:extLst>
      <p:ext uri="{BB962C8B-B14F-4D97-AF65-F5344CB8AC3E}">
        <p14:creationId xmlns:p14="http://schemas.microsoft.com/office/powerpoint/2010/main" val="100923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1</a:t>
            </a:fld>
            <a:endParaRPr lang="en-US"/>
          </a:p>
        </p:txBody>
      </p:sp>
    </p:spTree>
    <p:extLst>
      <p:ext uri="{BB962C8B-B14F-4D97-AF65-F5344CB8AC3E}">
        <p14:creationId xmlns:p14="http://schemas.microsoft.com/office/powerpoint/2010/main" val="220431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5</a:t>
            </a:fld>
            <a:endParaRPr lang="en-US"/>
          </a:p>
        </p:txBody>
      </p:sp>
    </p:spTree>
    <p:extLst>
      <p:ext uri="{BB962C8B-B14F-4D97-AF65-F5344CB8AC3E}">
        <p14:creationId xmlns:p14="http://schemas.microsoft.com/office/powerpoint/2010/main" val="3952762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9</a:t>
            </a:fld>
            <a:endParaRPr lang="en-US"/>
          </a:p>
        </p:txBody>
      </p:sp>
    </p:spTree>
    <p:extLst>
      <p:ext uri="{BB962C8B-B14F-4D97-AF65-F5344CB8AC3E}">
        <p14:creationId xmlns:p14="http://schemas.microsoft.com/office/powerpoint/2010/main" val="425637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414102-D128-4638-A5D3-FF175197E744}" type="datetime1">
              <a:rPr lang="en-US" smtClean="0"/>
              <a:t>2/13/2017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64800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792F0C-8FB8-47FD-96E7-2A3B331DB65E}" type="datetime1">
              <a:rPr lang="en-US" smtClean="0"/>
              <a:t>2/13/2017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2183958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86B70E-3116-4280-8EE7-29ECB79C2F23}" type="datetime1">
              <a:rPr lang="en-US" smtClean="0"/>
              <a:t>2/13/2017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397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9C759-02BC-4A9C-8613-5D66B7C01858}" type="datetime1">
              <a:rPr lang="en-US" smtClean="0"/>
              <a:t>2/13/2017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298739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A8EDE4-A068-44C5-BD71-73FD68989552}" type="datetime1">
              <a:rPr lang="en-US" smtClean="0"/>
              <a:t>2/13/2017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26915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F60701-7000-4F40-866A-8712BF35F90E}" type="datetime1">
              <a:rPr lang="en-US" smtClean="0"/>
              <a:t>2/13/2017</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80679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62A4B6-020B-4F69-A464-5D05E4A0CA29}" type="datetime1">
              <a:rPr lang="en-US" smtClean="0"/>
              <a:t>2/13/2017</a:t>
            </a:fld>
            <a:endParaRPr lang="en-US"/>
          </a:p>
        </p:txBody>
      </p:sp>
      <p:sp>
        <p:nvSpPr>
          <p:cNvPr id="8" name="Footer Placeholder 7"/>
          <p:cNvSpPr>
            <a:spLocks noGrp="1"/>
          </p:cNvSpPr>
          <p:nvPr>
            <p:ph type="ftr" sz="quarter" idx="11"/>
          </p:nvPr>
        </p:nvSpPr>
        <p:spPr/>
        <p:txBody>
          <a:bodyPr/>
          <a:lstStyle/>
          <a:p>
            <a:r>
              <a:rPr lang="en-US" smtClean="0"/>
              <a:t>08/22/2016</a:t>
            </a:r>
            <a:endParaRPr lang="en-US"/>
          </a:p>
        </p:txBody>
      </p:sp>
      <p:sp>
        <p:nvSpPr>
          <p:cNvPr id="9" name="Slide Number Placeholder 8"/>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59884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7ACD1D-4E85-498E-83CE-D3655D092E17}" type="datetime1">
              <a:rPr lang="en-US" smtClean="0"/>
              <a:t>2/13/2017</a:t>
            </a:fld>
            <a:endParaRPr lang="en-US"/>
          </a:p>
        </p:txBody>
      </p:sp>
      <p:sp>
        <p:nvSpPr>
          <p:cNvPr id="4" name="Footer Placeholder 3"/>
          <p:cNvSpPr>
            <a:spLocks noGrp="1"/>
          </p:cNvSpPr>
          <p:nvPr>
            <p:ph type="ftr" sz="quarter" idx="11"/>
          </p:nvPr>
        </p:nvSpPr>
        <p:spPr/>
        <p:txBody>
          <a:bodyPr/>
          <a:lstStyle/>
          <a:p>
            <a:r>
              <a:rPr lang="en-US" smtClean="0"/>
              <a:t>08/22/2016</a:t>
            </a:r>
            <a:endParaRPr lang="en-US"/>
          </a:p>
        </p:txBody>
      </p:sp>
      <p:sp>
        <p:nvSpPr>
          <p:cNvPr id="5" name="Slide Number Placeholder 4"/>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140596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79768-D969-44AF-BB85-4706EAE668C9}" type="datetime1">
              <a:rPr lang="en-US" smtClean="0"/>
              <a:t>2/13/2017</a:t>
            </a:fld>
            <a:endParaRPr lang="en-US"/>
          </a:p>
        </p:txBody>
      </p:sp>
      <p:sp>
        <p:nvSpPr>
          <p:cNvPr id="3" name="Footer Placeholder 2"/>
          <p:cNvSpPr>
            <a:spLocks noGrp="1"/>
          </p:cNvSpPr>
          <p:nvPr>
            <p:ph type="ftr" sz="quarter" idx="11"/>
          </p:nvPr>
        </p:nvSpPr>
        <p:spPr/>
        <p:txBody>
          <a:bodyPr/>
          <a:lstStyle/>
          <a:p>
            <a:r>
              <a:rPr lang="en-US" smtClean="0"/>
              <a:t>08/22/2016</a:t>
            </a:r>
            <a:endParaRPr lang="en-US"/>
          </a:p>
        </p:txBody>
      </p:sp>
      <p:sp>
        <p:nvSpPr>
          <p:cNvPr id="4" name="Slide Number Placeholder 3"/>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01406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9D623-80D8-4141-83E4-69F0EE68D5BC}" type="datetime1">
              <a:rPr lang="en-US" smtClean="0"/>
              <a:t>2/13/2017</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08883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3CBAA5-B30B-4189-AAD5-615FDC416402}" type="datetime1">
              <a:rPr lang="en-US" smtClean="0"/>
              <a:t>2/13/2017</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04660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AEE97-BA31-4DAF-A93F-A2E2CBE9DC3C}" type="datetime1">
              <a:rPr lang="en-US" smtClean="0"/>
              <a:t>2/13/2017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08/22/2016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259F6-28DB-402B-935B-EF607DF4C341}" type="slidenum">
              <a:rPr lang="en-US" smtClean="0"/>
              <a:t>‹#›</a:t>
            </a:fld>
            <a:endParaRPr lang="en-US"/>
          </a:p>
        </p:txBody>
      </p:sp>
    </p:spTree>
    <p:extLst>
      <p:ext uri="{BB962C8B-B14F-4D97-AF65-F5344CB8AC3E}">
        <p14:creationId xmlns:p14="http://schemas.microsoft.com/office/powerpoint/2010/main" val="1674007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2.wdp"/><Relationship Id="rId7" Type="http://schemas.openxmlformats.org/officeDocument/2006/relationships/image" Target="../media/image3.jpeg"/><Relationship Id="rId2" Type="http://schemas.openxmlformats.org/officeDocument/2006/relationships/image" Target="../media/image49.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0.jpeg"/><Relationship Id="rId10" Type="http://schemas.openxmlformats.org/officeDocument/2006/relationships/image" Target="../media/image53.jpeg"/><Relationship Id="rId4" Type="http://schemas.openxmlformats.org/officeDocument/2006/relationships/image" Target="../media/image4.jpeg"/><Relationship Id="rId9"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3.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xml"/><Relationship Id="rId16"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4.jpeg"/><Relationship Id="rId9" Type="http://schemas.openxmlformats.org/officeDocument/2006/relationships/image" Target="../media/image20.jpeg"/><Relationship Id="rId14" Type="http://schemas.openxmlformats.org/officeDocument/2006/relationships/image" Target="../media/image25.gif"/></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4.jpeg"/><Relationship Id="rId7" Type="http://schemas.openxmlformats.org/officeDocument/2006/relationships/image" Target="../media/image38.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330" y="1011047"/>
            <a:ext cx="6035040" cy="4622292"/>
          </a:xfrm>
          <a:prstGeom prst="rect">
            <a:avLst/>
          </a:prstGeom>
        </p:spPr>
      </p:pic>
      <p:sp>
        <p:nvSpPr>
          <p:cNvPr id="9" name="Slide Number Placeholder 8"/>
          <p:cNvSpPr>
            <a:spLocks noGrp="1"/>
          </p:cNvSpPr>
          <p:nvPr>
            <p:ph type="sldNum" sz="quarter" idx="12"/>
          </p:nvPr>
        </p:nvSpPr>
        <p:spPr/>
        <p:txBody>
          <a:bodyPr/>
          <a:lstStyle/>
          <a:p>
            <a:fld id="{8A3D2361-57FA-44D4-8CDC-AE9FA2F2D770}" type="slidenum">
              <a:rPr lang="en-US" smtClean="0"/>
              <a:t>1</a:t>
            </a:fld>
            <a:endParaRPr lang="en-US"/>
          </a:p>
        </p:txBody>
      </p:sp>
      <p:sp>
        <p:nvSpPr>
          <p:cNvPr id="6" name="Title 1"/>
          <p:cNvSpPr txBox="1">
            <a:spLocks/>
          </p:cNvSpPr>
          <p:nvPr/>
        </p:nvSpPr>
        <p:spPr>
          <a:xfrm>
            <a:off x="2609849" y="657257"/>
            <a:ext cx="6276975"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600" b="1" dirty="0" smtClean="0"/>
              <a:t>Why Use Public Transportation?</a:t>
            </a:r>
            <a:endParaRPr lang="en-US" sz="3600" b="1" dirty="0"/>
          </a:p>
        </p:txBody>
      </p:sp>
    </p:spTree>
    <p:extLst>
      <p:ext uri="{BB962C8B-B14F-4D97-AF65-F5344CB8AC3E}">
        <p14:creationId xmlns:p14="http://schemas.microsoft.com/office/powerpoint/2010/main" val="145448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7597"/>
            <a:ext cx="8229600" cy="563562"/>
          </a:xfrm>
        </p:spPr>
        <p:txBody>
          <a:bodyPr>
            <a:noAutofit/>
          </a:bodyPr>
          <a:lstStyle/>
          <a:p>
            <a:pPr>
              <a:tabLst>
                <a:tab pos="2514600" algn="l"/>
              </a:tabLst>
            </a:pPr>
            <a:r>
              <a:rPr lang="en-US" sz="6000" b="1" dirty="0" smtClean="0"/>
              <a:t>Where can I go </a:t>
            </a:r>
            <a:br>
              <a:rPr lang="en-US" sz="6000" b="1" dirty="0" smtClean="0"/>
            </a:br>
            <a:r>
              <a:rPr lang="en-US" sz="6000" b="1" dirty="0" smtClean="0"/>
              <a:t>on the </a:t>
            </a:r>
            <a:br>
              <a:rPr lang="en-US" sz="6000" b="1" dirty="0" smtClean="0"/>
            </a:br>
            <a:r>
              <a:rPr lang="en-US" sz="6000" b="1" dirty="0" smtClean="0"/>
              <a:t>Namekagon </a:t>
            </a:r>
            <a:br>
              <a:rPr lang="en-US" sz="6000" b="1" dirty="0" smtClean="0"/>
            </a:br>
            <a:r>
              <a:rPr lang="en-US" sz="6000" b="1" dirty="0" smtClean="0"/>
              <a:t>Transit Bus?</a:t>
            </a:r>
            <a:endParaRPr lang="en-US" sz="60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10</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Tree>
    <p:extLst>
      <p:ext uri="{BB962C8B-B14F-4D97-AF65-F5344CB8AC3E}">
        <p14:creationId xmlns:p14="http://schemas.microsoft.com/office/powerpoint/2010/main" val="2399807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3D2361-57FA-44D4-8CDC-AE9FA2F2D770}" type="slidenum">
              <a:rPr lang="en-US" smtClean="0"/>
              <a:t>11</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Deviated </a:t>
            </a:r>
            <a:r>
              <a:rPr lang="en-US" sz="3200" b="1" dirty="0"/>
              <a:t>Fixed Routes </a:t>
            </a:r>
          </a:p>
        </p:txBody>
      </p:sp>
      <p:sp>
        <p:nvSpPr>
          <p:cNvPr id="13" name="TextBox 12"/>
          <p:cNvSpPr txBox="1"/>
          <p:nvPr/>
        </p:nvSpPr>
        <p:spPr>
          <a:xfrm>
            <a:off x="7003701" y="1507957"/>
            <a:ext cx="2045384" cy="1569660"/>
          </a:xfrm>
          <a:prstGeom prst="rect">
            <a:avLst/>
          </a:prstGeom>
          <a:noFill/>
        </p:spPr>
        <p:txBody>
          <a:bodyPr wrap="square" rtlCol="0">
            <a:spAutoFit/>
          </a:bodyPr>
          <a:lstStyle/>
          <a:p>
            <a:r>
              <a:rPr lang="en-US" sz="2400" b="1" dirty="0" smtClean="0"/>
              <a:t>All three  Fixed routes meet at the </a:t>
            </a:r>
          </a:p>
          <a:p>
            <a:r>
              <a:rPr lang="en-US" sz="2400" b="1" dirty="0" smtClean="0"/>
              <a:t>LCO Casino</a:t>
            </a:r>
            <a:endParaRPr lang="en-US" sz="2400" b="1" dirty="0"/>
          </a:p>
        </p:txBody>
      </p:sp>
      <p:sp>
        <p:nvSpPr>
          <p:cNvPr id="14" name="TextBox 13"/>
          <p:cNvSpPr txBox="1"/>
          <p:nvPr/>
        </p:nvSpPr>
        <p:spPr>
          <a:xfrm>
            <a:off x="6857445" y="3377538"/>
            <a:ext cx="2191639" cy="1477328"/>
          </a:xfrm>
          <a:prstGeom prst="rect">
            <a:avLst/>
          </a:prstGeom>
          <a:noFill/>
        </p:spPr>
        <p:txBody>
          <a:bodyPr wrap="square" rtlCol="0">
            <a:spAutoFit/>
          </a:bodyPr>
          <a:lstStyle/>
          <a:p>
            <a:pPr algn="ctr"/>
            <a:r>
              <a:rPr lang="en-US" b="1" dirty="0" smtClean="0"/>
              <a:t>Flag stops can be made along the routes, provided it   is a safe location for the vehicle to stop.</a:t>
            </a:r>
            <a:endParaRPr lang="en-US"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7342" y="989704"/>
            <a:ext cx="4740103" cy="5350043"/>
          </a:xfrm>
          <a:prstGeom prst="rect">
            <a:avLst/>
          </a:prstGeom>
          <a:ln w="25400">
            <a:solidFill>
              <a:schemeClr val="tx1"/>
            </a:solidFill>
          </a:ln>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4307" b="51795"/>
          <a:stretch/>
        </p:blipFill>
        <p:spPr>
          <a:xfrm>
            <a:off x="547641" y="1460124"/>
            <a:ext cx="1387910" cy="3130282"/>
          </a:xfrm>
          <a:prstGeom prst="rect">
            <a:avLst/>
          </a:prstGeom>
          <a:ln w="25400">
            <a:solidFill>
              <a:schemeClr val="tx1"/>
            </a:solidFill>
          </a:ln>
        </p:spPr>
      </p:pic>
    </p:spTree>
    <p:extLst>
      <p:ext uri="{BB962C8B-B14F-4D97-AF65-F5344CB8AC3E}">
        <p14:creationId xmlns:p14="http://schemas.microsoft.com/office/powerpoint/2010/main" val="964982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3D2361-57FA-44D4-8CDC-AE9FA2F2D770}" type="slidenum">
              <a:rPr lang="en-US" smtClean="0"/>
              <a:t>12</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a:t>
            </a:r>
            <a:r>
              <a:rPr lang="en-US" sz="3200" b="1" dirty="0"/>
              <a:t>Deviated Fixed Routes </a:t>
            </a:r>
          </a:p>
        </p:txBody>
      </p:sp>
      <p:sp>
        <p:nvSpPr>
          <p:cNvPr id="13" name="TextBox 12"/>
          <p:cNvSpPr txBox="1"/>
          <p:nvPr/>
        </p:nvSpPr>
        <p:spPr>
          <a:xfrm>
            <a:off x="178038" y="1355236"/>
            <a:ext cx="947377" cy="2862322"/>
          </a:xfrm>
          <a:prstGeom prst="rect">
            <a:avLst/>
          </a:prstGeom>
          <a:noFill/>
        </p:spPr>
        <p:txBody>
          <a:bodyPr wrap="square" rtlCol="0">
            <a:spAutoFit/>
          </a:bodyPr>
          <a:lstStyle/>
          <a:p>
            <a:pPr algn="ctr"/>
            <a:r>
              <a:rPr lang="en-US" b="1" dirty="0" smtClean="0"/>
              <a:t>Buses</a:t>
            </a:r>
          </a:p>
          <a:p>
            <a:pPr algn="ctr"/>
            <a:r>
              <a:rPr lang="en-US" b="1" dirty="0" smtClean="0"/>
              <a:t>leave</a:t>
            </a:r>
          </a:p>
          <a:p>
            <a:pPr algn="ctr"/>
            <a:r>
              <a:rPr lang="en-US" b="1" dirty="0" smtClean="0"/>
              <a:t>the LCO</a:t>
            </a:r>
          </a:p>
          <a:p>
            <a:pPr algn="ctr"/>
            <a:r>
              <a:rPr lang="en-US" b="1" dirty="0" smtClean="0"/>
              <a:t>Casino</a:t>
            </a:r>
          </a:p>
          <a:p>
            <a:pPr algn="ctr"/>
            <a:r>
              <a:rPr lang="en-US" b="1" dirty="0"/>
              <a:t>e</a:t>
            </a:r>
            <a:r>
              <a:rPr lang="en-US" b="1" dirty="0" smtClean="0"/>
              <a:t>very hour</a:t>
            </a:r>
          </a:p>
          <a:p>
            <a:pPr algn="ctr"/>
            <a:r>
              <a:rPr lang="en-US" b="1" dirty="0" smtClean="0"/>
              <a:t>on the</a:t>
            </a:r>
          </a:p>
          <a:p>
            <a:pPr algn="ctr"/>
            <a:r>
              <a:rPr lang="en-US" b="1" dirty="0" smtClean="0"/>
              <a:t>half</a:t>
            </a:r>
            <a:endParaRPr lang="en-US" b="1" dirty="0"/>
          </a:p>
          <a:p>
            <a:pPr algn="ctr"/>
            <a:r>
              <a:rPr lang="en-US" b="1" dirty="0" smtClean="0"/>
              <a:t>of the hour!</a:t>
            </a:r>
            <a:endParaRPr lang="en-US"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563" y="1081962"/>
            <a:ext cx="7321207" cy="4455240"/>
          </a:xfrm>
          <a:prstGeom prst="rect">
            <a:avLst/>
          </a:prstGeom>
          <a:ln w="25400">
            <a:solidFill>
              <a:schemeClr val="tx1"/>
            </a:solidFill>
          </a:ln>
        </p:spPr>
      </p:pic>
    </p:spTree>
    <p:extLst>
      <p:ext uri="{BB962C8B-B14F-4D97-AF65-F5344CB8AC3E}">
        <p14:creationId xmlns:p14="http://schemas.microsoft.com/office/powerpoint/2010/main" val="3151306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406590"/>
            <a:ext cx="2133600" cy="365125"/>
          </a:xfrm>
        </p:spPr>
        <p:txBody>
          <a:bodyPr/>
          <a:lstStyle/>
          <a:p>
            <a:fld id="{8A3D2361-57FA-44D4-8CDC-AE9FA2F2D770}" type="slidenum">
              <a:rPr lang="en-US" smtClean="0"/>
              <a:t>13</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Door Stop Service Area </a:t>
            </a:r>
            <a:endParaRPr lang="en-US" sz="3200" b="1"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701" r="18490"/>
          <a:stretch/>
        </p:blipFill>
        <p:spPr bwMode="auto">
          <a:xfrm>
            <a:off x="3647552" y="1087001"/>
            <a:ext cx="4963048" cy="398221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973691" y="5190085"/>
            <a:ext cx="4376839" cy="1938992"/>
          </a:xfrm>
          <a:prstGeom prst="rect">
            <a:avLst/>
          </a:prstGeom>
          <a:noFill/>
        </p:spPr>
        <p:txBody>
          <a:bodyPr wrap="none" rtlCol="0">
            <a:spAutoFit/>
          </a:bodyPr>
          <a:lstStyle/>
          <a:p>
            <a:pPr algn="ctr"/>
            <a:r>
              <a:rPr lang="en-US" sz="2400" b="1" dirty="0" smtClean="0"/>
              <a:t>We will pick you up at your door </a:t>
            </a:r>
          </a:p>
          <a:p>
            <a:pPr algn="ctr"/>
            <a:r>
              <a:rPr lang="en-US" sz="2400" b="1" dirty="0" smtClean="0"/>
              <a:t>anywhere in Sawyer County!</a:t>
            </a:r>
          </a:p>
          <a:p>
            <a:pPr algn="ctr"/>
            <a:r>
              <a:rPr lang="en-US" sz="1600" b="1" dirty="0">
                <a:solidFill>
                  <a:srgbClr val="FF0000"/>
                </a:solidFill>
              </a:rPr>
              <a:t>MUST CALL BY 1:00 PM </a:t>
            </a:r>
          </a:p>
          <a:p>
            <a:pPr algn="ctr"/>
            <a:r>
              <a:rPr lang="en-US" sz="1600" b="1" dirty="0">
                <a:solidFill>
                  <a:srgbClr val="FF0000"/>
                </a:solidFill>
              </a:rPr>
              <a:t>THE PREVIOUS DAY</a:t>
            </a:r>
          </a:p>
          <a:p>
            <a:pPr algn="ctr"/>
            <a:r>
              <a:rPr lang="en-US" sz="1600" b="1" dirty="0">
                <a:solidFill>
                  <a:srgbClr val="FF0000"/>
                </a:solidFill>
              </a:rPr>
              <a:t> TO SCHEDULE A RIDE!</a:t>
            </a:r>
          </a:p>
          <a:p>
            <a:pPr algn="ctr"/>
            <a:endParaRPr lang="en-US" sz="2400" b="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952" y="1087001"/>
            <a:ext cx="3153478" cy="3974973"/>
          </a:xfrm>
          <a:prstGeom prst="rect">
            <a:avLst/>
          </a:prstGeom>
        </p:spPr>
      </p:pic>
    </p:spTree>
    <p:extLst>
      <p:ext uri="{BB962C8B-B14F-4D97-AF65-F5344CB8AC3E}">
        <p14:creationId xmlns:p14="http://schemas.microsoft.com/office/powerpoint/2010/main" val="4007647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5728195"/>
            <a:ext cx="1962485" cy="824423"/>
          </a:xfrm>
          <a:prstGeom prst="rect">
            <a:avLst/>
          </a:prstGeom>
        </p:spPr>
      </p:pic>
      <p:sp>
        <p:nvSpPr>
          <p:cNvPr id="5" name="Slide Number Placeholder 4"/>
          <p:cNvSpPr>
            <a:spLocks noGrp="1"/>
          </p:cNvSpPr>
          <p:nvPr>
            <p:ph type="sldNum" sz="quarter" idx="12"/>
          </p:nvPr>
        </p:nvSpPr>
        <p:spPr>
          <a:xfrm>
            <a:off x="6536268" y="6367821"/>
            <a:ext cx="2133600" cy="365125"/>
          </a:xfrm>
        </p:spPr>
        <p:txBody>
          <a:bodyPr/>
          <a:lstStyle/>
          <a:p>
            <a:fld id="{8A3D2361-57FA-44D4-8CDC-AE9FA2F2D770}" type="slidenum">
              <a:rPr lang="en-US" smtClean="0"/>
              <a:t>14</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Additional Routes</a:t>
            </a:r>
            <a:endParaRPr lang="en-US" sz="3200" b="1" dirty="0"/>
          </a:p>
        </p:txBody>
      </p:sp>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734" t="12911" r="32608" b="24442"/>
          <a:stretch/>
        </p:blipFill>
        <p:spPr bwMode="auto">
          <a:xfrm>
            <a:off x="659514" y="1216225"/>
            <a:ext cx="1743075" cy="406717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703" t="33852" r="32957" b="4125"/>
          <a:stretch/>
        </p:blipFill>
        <p:spPr bwMode="auto">
          <a:xfrm>
            <a:off x="2686050" y="1025725"/>
            <a:ext cx="5743575" cy="446839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21524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5000"/>
                    </a14:imgEffect>
                    <a14:imgEffect>
                      <a14:brightnessContrast bright="46000"/>
                    </a14:imgEffect>
                  </a14:imgLayer>
                </a14:imgProps>
              </a:ext>
              <a:ext uri="{28A0092B-C50C-407E-A947-70E740481C1C}">
                <a14:useLocalDpi xmlns:a14="http://schemas.microsoft.com/office/drawing/2010/main" val="0"/>
              </a:ext>
            </a:extLst>
          </a:blip>
          <a:srcRect l="26802" t="26538" r="25821" b="38487"/>
          <a:stretch/>
        </p:blipFill>
        <p:spPr>
          <a:xfrm rot="545483">
            <a:off x="4444628" y="3748692"/>
            <a:ext cx="1269450" cy="12495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45577"/>
            <a:ext cx="1962485" cy="824423"/>
          </a:xfrm>
          <a:prstGeom prst="rect">
            <a:avLst/>
          </a:prstGeom>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3000"/>
                    </a14:imgEffect>
                  </a14:imgLayer>
                </a14:imgProps>
              </a:ext>
              <a:ext uri="{28A0092B-C50C-407E-A947-70E740481C1C}">
                <a14:useLocalDpi xmlns:a14="http://schemas.microsoft.com/office/drawing/2010/main" val="0"/>
              </a:ext>
            </a:extLst>
          </a:blip>
          <a:srcRect l="26086" t="22349" r="26583" b="21898"/>
          <a:stretch/>
        </p:blipFill>
        <p:spPr>
          <a:xfrm rot="5400000">
            <a:off x="4406113" y="2534164"/>
            <a:ext cx="1346482" cy="1189543"/>
          </a:xfrm>
          <a:prstGeom prst="rect">
            <a:avLst/>
          </a:prstGeom>
        </p:spPr>
      </p:pic>
      <p:sp>
        <p:nvSpPr>
          <p:cNvPr id="5" name="Slide Number Placeholder 4"/>
          <p:cNvSpPr>
            <a:spLocks noGrp="1"/>
          </p:cNvSpPr>
          <p:nvPr>
            <p:ph type="sldNum" sz="quarter" idx="12"/>
          </p:nvPr>
        </p:nvSpPr>
        <p:spPr>
          <a:xfrm>
            <a:off x="6536268" y="6397965"/>
            <a:ext cx="2133600" cy="365125"/>
          </a:xfrm>
        </p:spPr>
        <p:txBody>
          <a:bodyPr/>
          <a:lstStyle/>
          <a:p>
            <a:fld id="{8A3D2361-57FA-44D4-8CDC-AE9FA2F2D770}" type="slidenum">
              <a:rPr lang="en-US" smtClean="0"/>
              <a:t>15</a:t>
            </a:fld>
            <a:endParaRPr lang="en-US" dirty="0"/>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How much does it cost to ride the bus?</a:t>
            </a:r>
            <a:endParaRPr lang="en-US" sz="3200" b="1" dirty="0"/>
          </a:p>
        </p:txBody>
      </p:sp>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7420" t="37546" r="75650" b="32421"/>
          <a:stretch/>
        </p:blipFill>
        <p:spPr bwMode="auto">
          <a:xfrm>
            <a:off x="620052" y="1185705"/>
            <a:ext cx="3024612" cy="411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40411" y="1070699"/>
            <a:ext cx="5208674" cy="954107"/>
          </a:xfrm>
          <a:prstGeom prst="rect">
            <a:avLst/>
          </a:prstGeom>
          <a:noFill/>
        </p:spPr>
        <p:txBody>
          <a:bodyPr wrap="square" rtlCol="0">
            <a:spAutoFit/>
          </a:bodyPr>
          <a:lstStyle/>
          <a:p>
            <a:r>
              <a:rPr lang="en-US" sz="2400" b="1" dirty="0" smtClean="0"/>
              <a:t>We accept cash or tokens.</a:t>
            </a:r>
          </a:p>
          <a:p>
            <a:endParaRPr lang="en-US" sz="800" b="1" dirty="0" smtClean="0"/>
          </a:p>
          <a:p>
            <a:r>
              <a:rPr lang="en-US" sz="2400" b="1" dirty="0" smtClean="0"/>
              <a:t>All transfers between buses are free!</a:t>
            </a:r>
            <a:endParaRPr lang="en-US" sz="2400" b="1" dirty="0"/>
          </a:p>
        </p:txBody>
      </p:sp>
      <p:pic>
        <p:nvPicPr>
          <p:cNvPr id="6148" name="Picture 4" descr="C:\Users\u\AppData\Local\Microsoft\Windows\Temporary Internet Files\Content.IE5\9KQMMGRE\Dollarnote_hq[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36401">
            <a:off x="5768511" y="2516164"/>
            <a:ext cx="2295379" cy="9519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90540" y="5309817"/>
            <a:ext cx="5676482" cy="1200329"/>
          </a:xfrm>
          <a:prstGeom prst="rect">
            <a:avLst/>
          </a:prstGeom>
          <a:noFill/>
        </p:spPr>
        <p:txBody>
          <a:bodyPr wrap="square" rtlCol="0">
            <a:spAutoFit/>
          </a:bodyPr>
          <a:lstStyle/>
          <a:p>
            <a:pPr algn="ctr"/>
            <a:r>
              <a:rPr lang="en-US" b="1" dirty="0"/>
              <a:t>Please have correct fare ready when boarding the bus.  The Bus drivers are NOT able to make </a:t>
            </a:r>
            <a:r>
              <a:rPr lang="en-US" b="1" dirty="0" smtClean="0"/>
              <a:t>change.  </a:t>
            </a:r>
          </a:p>
          <a:p>
            <a:pPr algn="ctr"/>
            <a:r>
              <a:rPr lang="en-US" b="1" dirty="0" smtClean="0"/>
              <a:t>If </a:t>
            </a:r>
            <a:r>
              <a:rPr lang="en-US" b="1" dirty="0"/>
              <a:t>you have a reduced fare card, please </a:t>
            </a:r>
            <a:r>
              <a:rPr lang="en-US" b="1" dirty="0" smtClean="0"/>
              <a:t>present it to </a:t>
            </a:r>
            <a:r>
              <a:rPr lang="en-US" b="1" dirty="0"/>
              <a:t>the driver in order to receive your ride at the half-price.</a:t>
            </a:r>
          </a:p>
        </p:txBody>
      </p:sp>
      <p:pic>
        <p:nvPicPr>
          <p:cNvPr id="1028" name="Picture 4" descr="C:\Users\u\AppData\Local\Microsoft\Windows\Temporary Internet Files\Content.IE5\11R9X2BP\quarters-792255[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7468" y="3895114"/>
            <a:ext cx="1617663" cy="1306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37839" y="2805769"/>
            <a:ext cx="1127232" cy="584775"/>
          </a:xfrm>
          <a:prstGeom prst="rect">
            <a:avLst/>
          </a:prstGeom>
          <a:noFill/>
        </p:spPr>
        <p:txBody>
          <a:bodyPr wrap="none" rtlCol="0">
            <a:spAutoFit/>
          </a:bodyPr>
          <a:lstStyle/>
          <a:p>
            <a:r>
              <a:rPr lang="en-US" sz="3200" b="1" dirty="0" smtClean="0"/>
              <a:t>$1.00</a:t>
            </a:r>
            <a:endParaRPr lang="en-US" sz="3200" b="1" dirty="0"/>
          </a:p>
        </p:txBody>
      </p:sp>
      <p:sp>
        <p:nvSpPr>
          <p:cNvPr id="18" name="TextBox 17"/>
          <p:cNvSpPr txBox="1"/>
          <p:nvPr/>
        </p:nvSpPr>
        <p:spPr>
          <a:xfrm>
            <a:off x="3615059" y="4040254"/>
            <a:ext cx="918841" cy="584775"/>
          </a:xfrm>
          <a:prstGeom prst="rect">
            <a:avLst/>
          </a:prstGeom>
          <a:noFill/>
        </p:spPr>
        <p:txBody>
          <a:bodyPr wrap="none" rtlCol="0">
            <a:spAutoFit/>
          </a:bodyPr>
          <a:lstStyle/>
          <a:p>
            <a:r>
              <a:rPr lang="en-US" sz="3200" b="1" dirty="0" smtClean="0"/>
              <a:t>$.50</a:t>
            </a:r>
            <a:endParaRPr lang="en-US" sz="3200" b="1" dirty="0"/>
          </a:p>
        </p:txBody>
      </p:sp>
      <p:sp>
        <p:nvSpPr>
          <p:cNvPr id="7" name="TextBox 6"/>
          <p:cNvSpPr txBox="1"/>
          <p:nvPr/>
        </p:nvSpPr>
        <p:spPr>
          <a:xfrm>
            <a:off x="3840410" y="4472509"/>
            <a:ext cx="942602" cy="738664"/>
          </a:xfrm>
          <a:prstGeom prst="rect">
            <a:avLst/>
          </a:prstGeom>
          <a:noFill/>
        </p:spPr>
        <p:txBody>
          <a:bodyPr wrap="square" rtlCol="0">
            <a:spAutoFit/>
          </a:bodyPr>
          <a:lstStyle/>
          <a:p>
            <a:r>
              <a:rPr lang="en-US" sz="1400" b="1" i="1" dirty="0" smtClean="0"/>
              <a:t>With </a:t>
            </a:r>
          </a:p>
          <a:p>
            <a:r>
              <a:rPr lang="en-US" sz="1400" b="1" i="1" dirty="0" smtClean="0"/>
              <a:t>Transit ID </a:t>
            </a:r>
          </a:p>
          <a:p>
            <a:r>
              <a:rPr lang="en-US" sz="1400" b="1" i="1" dirty="0" smtClean="0"/>
              <a:t>card</a:t>
            </a:r>
            <a:endParaRPr lang="en-US" sz="1400" b="1" i="1" dirty="0"/>
          </a:p>
        </p:txBody>
      </p:sp>
    </p:spTree>
    <p:extLst>
      <p:ext uri="{BB962C8B-B14F-4D97-AF65-F5344CB8AC3E}">
        <p14:creationId xmlns:p14="http://schemas.microsoft.com/office/powerpoint/2010/main" val="3353246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“Need To Know” Rider Information</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16</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3" name="Rectangle 2"/>
          <p:cNvSpPr/>
          <p:nvPr/>
        </p:nvSpPr>
        <p:spPr>
          <a:xfrm>
            <a:off x="457200" y="1106111"/>
            <a:ext cx="6610665" cy="923330"/>
          </a:xfrm>
          <a:prstGeom prst="rect">
            <a:avLst/>
          </a:prstGeom>
        </p:spPr>
        <p:txBody>
          <a:bodyPr wrap="square">
            <a:spAutoFit/>
          </a:bodyPr>
          <a:lstStyle/>
          <a:p>
            <a:r>
              <a:rPr lang="en-US" b="1" dirty="0" smtClean="0"/>
              <a:t>As </a:t>
            </a:r>
            <a:r>
              <a:rPr lang="en-US" b="1" dirty="0"/>
              <a:t>a new rider, you may not be familiar with bus riding procedures, so below we have noted some “need to know” rider information!</a:t>
            </a:r>
          </a:p>
          <a:p>
            <a:pPr marL="171450" indent="-171450">
              <a:buFont typeface="Arial" panose="020B0604020202020204" pitchFamily="34" charset="0"/>
              <a:buChar char="•"/>
            </a:pPr>
            <a:endParaRPr lang="en-US" b="1" dirty="0" smtClean="0"/>
          </a:p>
        </p:txBody>
      </p:sp>
      <p:pic>
        <p:nvPicPr>
          <p:cNvPr id="7171" name="Picture 3" descr="C:\Users\u\AppData\Local\Microsoft\Windows\Temporary Internet Files\Content.IE5\11R9X2BP\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449" y="924448"/>
            <a:ext cx="1329063" cy="19292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u\AppData\Local\Microsoft\Windows\Temporary Internet Files\Content.IE5\KQFYY4I3\no-food-or-drink-sig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350937"/>
            <a:ext cx="1076848" cy="1076848"/>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u\AppData\Local\Microsoft\Windows\Temporary Internet Files\Content.IE5\KQFYY4I3\stock-photo-shirtless-muscular-guy-in-swimming-costume-isolated-against-white-background-103435100[1].jpg"/>
          <p:cNvPicPr>
            <a:picLocks noChangeAspect="1" noChangeArrowheads="1"/>
          </p:cNvPicPr>
          <p:nvPr/>
        </p:nvPicPr>
        <p:blipFill rotWithShape="1">
          <a:blip r:embed="rId6">
            <a:extLst>
              <a:ext uri="{28A0092B-C50C-407E-A947-70E740481C1C}">
                <a14:useLocalDpi xmlns:a14="http://schemas.microsoft.com/office/drawing/2010/main" val="0"/>
              </a:ext>
            </a:extLst>
          </a:blip>
          <a:srcRect r="24136"/>
          <a:stretch/>
        </p:blipFill>
        <p:spPr bwMode="auto">
          <a:xfrm>
            <a:off x="6942572" y="2825832"/>
            <a:ext cx="822504" cy="137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44774" y="3155200"/>
            <a:ext cx="650446" cy="523220"/>
          </a:xfrm>
          <a:prstGeom prst="rect">
            <a:avLst/>
          </a:prstGeom>
          <a:noFill/>
        </p:spPr>
        <p:txBody>
          <a:bodyPr wrap="square" rtlCol="0">
            <a:spAutoFit/>
          </a:bodyPr>
          <a:lstStyle/>
          <a:p>
            <a:r>
              <a:rPr lang="en-US" sz="2800" b="1" dirty="0" smtClean="0"/>
              <a:t>No</a:t>
            </a:r>
            <a:endParaRPr lang="en-US" sz="2800" b="1" dirty="0"/>
          </a:p>
        </p:txBody>
      </p:sp>
      <p:sp>
        <p:nvSpPr>
          <p:cNvPr id="12" name="Rectangle 11"/>
          <p:cNvSpPr/>
          <p:nvPr/>
        </p:nvSpPr>
        <p:spPr>
          <a:xfrm>
            <a:off x="609600" y="3155200"/>
            <a:ext cx="6458264" cy="646331"/>
          </a:xfrm>
          <a:prstGeom prst="rect">
            <a:avLst/>
          </a:prstGeom>
        </p:spPr>
        <p:txBody>
          <a:bodyPr wrap="square">
            <a:spAutoFit/>
          </a:bodyPr>
          <a:lstStyle/>
          <a:p>
            <a:pPr marL="171450" indent="-171450">
              <a:buFont typeface="Arial" panose="020B0604020202020204" pitchFamily="34" charset="0"/>
              <a:buChar char="•"/>
            </a:pPr>
            <a:r>
              <a:rPr lang="en-US" b="1" dirty="0" smtClean="0"/>
              <a:t>Potential </a:t>
            </a:r>
            <a:r>
              <a:rPr lang="en-US" b="1" dirty="0"/>
              <a:t>riders not wearing a shirt or shoes will not be allowed on the bus</a:t>
            </a:r>
            <a:r>
              <a:rPr lang="en-US" b="1" dirty="0" smtClean="0"/>
              <a:t>.</a:t>
            </a:r>
            <a:endParaRPr lang="en-US" b="1" dirty="0"/>
          </a:p>
        </p:txBody>
      </p:sp>
      <p:sp>
        <p:nvSpPr>
          <p:cNvPr id="13" name="Rectangle 12"/>
          <p:cNvSpPr/>
          <p:nvPr/>
        </p:nvSpPr>
        <p:spPr>
          <a:xfrm>
            <a:off x="609600" y="1929354"/>
            <a:ext cx="6610665" cy="646331"/>
          </a:xfrm>
          <a:prstGeom prst="rect">
            <a:avLst/>
          </a:prstGeom>
        </p:spPr>
        <p:txBody>
          <a:bodyPr wrap="square">
            <a:spAutoFit/>
          </a:bodyPr>
          <a:lstStyle/>
          <a:p>
            <a:pPr marL="171450" indent="-171450">
              <a:buFont typeface="Arial" panose="020B0604020202020204" pitchFamily="34" charset="0"/>
              <a:buChar char="•"/>
            </a:pPr>
            <a:r>
              <a:rPr lang="en-US" b="1" dirty="0" smtClean="0"/>
              <a:t>For Door Stop Service, please </a:t>
            </a:r>
            <a:r>
              <a:rPr lang="en-US" b="1" dirty="0"/>
              <a:t>be ready for your pick up 10 minutes prior to your scheduled time</a:t>
            </a:r>
            <a:r>
              <a:rPr lang="en-US" b="1" dirty="0" smtClean="0"/>
              <a:t>.</a:t>
            </a:r>
          </a:p>
        </p:txBody>
      </p:sp>
      <p:sp>
        <p:nvSpPr>
          <p:cNvPr id="14" name="Rectangle 13"/>
          <p:cNvSpPr/>
          <p:nvPr/>
        </p:nvSpPr>
        <p:spPr>
          <a:xfrm>
            <a:off x="672246" y="4427696"/>
            <a:ext cx="6332972" cy="923330"/>
          </a:xfrm>
          <a:prstGeom prst="rect">
            <a:avLst/>
          </a:prstGeom>
        </p:spPr>
        <p:txBody>
          <a:bodyPr wrap="square">
            <a:spAutoFit/>
          </a:bodyPr>
          <a:lstStyle/>
          <a:p>
            <a:pPr marL="171450" indent="-171450">
              <a:buFont typeface="Arial" panose="020B0604020202020204" pitchFamily="34" charset="0"/>
              <a:buChar char="•"/>
            </a:pPr>
            <a:r>
              <a:rPr lang="en-US" b="1" dirty="0" smtClean="0"/>
              <a:t>There </a:t>
            </a:r>
            <a:r>
              <a:rPr lang="en-US" b="1" dirty="0"/>
              <a:t>is no food or beverage consumption allowed while riding on a Namekagon Transit bus.</a:t>
            </a:r>
          </a:p>
          <a:p>
            <a:pPr marL="171450" indent="-171450">
              <a:buFont typeface="Arial" panose="020B0604020202020204" pitchFamily="34" charset="0"/>
              <a:buChar char="•"/>
            </a:pPr>
            <a:endParaRPr lang="en-US" b="1" dirty="0" smtClean="0"/>
          </a:p>
        </p:txBody>
      </p:sp>
    </p:spTree>
    <p:extLst>
      <p:ext uri="{BB962C8B-B14F-4D97-AF65-F5344CB8AC3E}">
        <p14:creationId xmlns:p14="http://schemas.microsoft.com/office/powerpoint/2010/main" val="275636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anim calcmode="lin" valueType="num">
                                      <p:cBhvr additive="base">
                                        <p:cTn id="11" dur="500" fill="hold"/>
                                        <p:tgtEl>
                                          <p:spTgt spid="7171"/>
                                        </p:tgtEl>
                                        <p:attrNameLst>
                                          <p:attrName>ppt_x</p:attrName>
                                        </p:attrNameLst>
                                      </p:cBhvr>
                                      <p:tavLst>
                                        <p:tav tm="0">
                                          <p:val>
                                            <p:strVal val="#ppt_x"/>
                                          </p:val>
                                        </p:tav>
                                        <p:tav tm="100000">
                                          <p:val>
                                            <p:strVal val="#ppt_x"/>
                                          </p:val>
                                        </p:tav>
                                      </p:tavLst>
                                    </p:anim>
                                    <p:anim calcmode="lin" valueType="num">
                                      <p:cBhvr additive="base">
                                        <p:cTn id="12"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7175"/>
                                        </p:tgtEl>
                                        <p:attrNameLst>
                                          <p:attrName>style.visibility</p:attrName>
                                        </p:attrNameLst>
                                      </p:cBhvr>
                                      <p:to>
                                        <p:strVal val="visible"/>
                                      </p:to>
                                    </p:set>
                                    <p:animEffect transition="in" filter="wipe(down)">
                                      <p:cBhvr>
                                        <p:cTn id="23" dur="500"/>
                                        <p:tgtEl>
                                          <p:spTgt spid="717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nodeType="with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circle(in)">
                                      <p:cBhvr>
                                        <p:cTn id="31"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“Need To Know” Rider Information - Continued</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17</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3" name="Rectangle 2"/>
          <p:cNvSpPr/>
          <p:nvPr/>
        </p:nvSpPr>
        <p:spPr>
          <a:xfrm>
            <a:off x="457200" y="1249322"/>
            <a:ext cx="5738029" cy="923330"/>
          </a:xfrm>
          <a:prstGeom prst="rect">
            <a:avLst/>
          </a:prstGeom>
        </p:spPr>
        <p:txBody>
          <a:bodyPr wrap="square">
            <a:spAutoFit/>
          </a:bodyPr>
          <a:lstStyle/>
          <a:p>
            <a:pPr marL="171450" indent="-171450">
              <a:buFont typeface="Arial" panose="020B0604020202020204" pitchFamily="34" charset="0"/>
              <a:buChar char="•"/>
            </a:pPr>
            <a:r>
              <a:rPr lang="en-US" b="1" dirty="0"/>
              <a:t>Please know that each passenger is limited to three (3) carry-on bags/packages/items and are subject to size limitations.   </a:t>
            </a:r>
            <a:endParaRPr lang="en-US" b="1" dirty="0" smtClean="0"/>
          </a:p>
        </p:txBody>
      </p:sp>
      <p:pic>
        <p:nvPicPr>
          <p:cNvPr id="8195" name="Picture 3" descr="C:\Users\u\AppData\Local\Microsoft\Windows\Temporary Internet Files\Content.IE5\BUKB290W\shoppingkid_copy[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8156" y="1099200"/>
            <a:ext cx="1709800" cy="12235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u\AppData\Local\Microsoft\Windows\Temporary Internet Files\Content.IE5\11R9X2BP\124454281[1].jpg"/>
          <p:cNvPicPr>
            <a:picLocks noChangeAspect="1" noChangeArrowheads="1"/>
          </p:cNvPicPr>
          <p:nvPr/>
        </p:nvPicPr>
        <p:blipFill rotWithShape="1">
          <a:blip r:embed="rId5">
            <a:extLst>
              <a:ext uri="{28A0092B-C50C-407E-A947-70E740481C1C}">
                <a14:useLocalDpi xmlns:a14="http://schemas.microsoft.com/office/drawing/2010/main" val="0"/>
              </a:ext>
            </a:extLst>
          </a:blip>
          <a:srcRect b="9816"/>
          <a:stretch/>
        </p:blipFill>
        <p:spPr bwMode="auto">
          <a:xfrm>
            <a:off x="6324600" y="2646023"/>
            <a:ext cx="1597324" cy="1373317"/>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u\AppData\Local\Microsoft\Windows\Temporary Internet Files\Content.IE5\BUKB290W\DSC00324_edited-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3314" y="4286927"/>
            <a:ext cx="1524000" cy="118586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440127" y="2642815"/>
            <a:ext cx="5738029" cy="1477328"/>
          </a:xfrm>
          <a:prstGeom prst="rect">
            <a:avLst/>
          </a:prstGeom>
        </p:spPr>
        <p:txBody>
          <a:bodyPr wrap="square">
            <a:spAutoFit/>
          </a:bodyPr>
          <a:lstStyle/>
          <a:p>
            <a:pPr marL="171450" indent="-171450">
              <a:buFont typeface="Arial" panose="020B0604020202020204" pitchFamily="34" charset="0"/>
              <a:buChar char="•"/>
            </a:pPr>
            <a:r>
              <a:rPr lang="en-US" b="1" dirty="0" smtClean="0"/>
              <a:t>In </a:t>
            </a:r>
            <a:r>
              <a:rPr lang="en-US" b="1" dirty="0"/>
              <a:t>the same manner that you expect courteous and respectful treatment from our drivers, we also ask the same from the riders.  Drivers are responsible for all the riders and therefore can ask that a belligerent passenger leave the bus</a:t>
            </a:r>
            <a:r>
              <a:rPr lang="en-US" b="1" dirty="0" smtClean="0"/>
              <a:t>.</a:t>
            </a:r>
          </a:p>
        </p:txBody>
      </p:sp>
      <p:sp>
        <p:nvSpPr>
          <p:cNvPr id="12" name="Rectangle 11"/>
          <p:cNvSpPr/>
          <p:nvPr/>
        </p:nvSpPr>
        <p:spPr>
          <a:xfrm>
            <a:off x="457200" y="4284746"/>
            <a:ext cx="5738029" cy="1477328"/>
          </a:xfrm>
          <a:prstGeom prst="rect">
            <a:avLst/>
          </a:prstGeom>
        </p:spPr>
        <p:txBody>
          <a:bodyPr wrap="square">
            <a:spAutoFit/>
          </a:bodyPr>
          <a:lstStyle/>
          <a:p>
            <a:pPr marL="171450" indent="-171450">
              <a:buFont typeface="Arial" panose="020B0604020202020204" pitchFamily="34" charset="0"/>
              <a:buChar char="•"/>
            </a:pPr>
            <a:r>
              <a:rPr lang="en-US" b="1" dirty="0" smtClean="0"/>
              <a:t>Lastly</a:t>
            </a:r>
            <a:r>
              <a:rPr lang="en-US" b="1" dirty="0"/>
              <a:t>, please know that in the event that you need to cancel your ride, you must call and talk to dispatch directly. </a:t>
            </a:r>
            <a:r>
              <a:rPr lang="en-US" b="1" dirty="0" smtClean="0"/>
              <a:t>  Please </a:t>
            </a:r>
            <a:r>
              <a:rPr lang="en-US" b="1" dirty="0"/>
              <a:t>refer to </a:t>
            </a:r>
            <a:r>
              <a:rPr lang="en-US" b="1" dirty="0" smtClean="0"/>
              <a:t>“</a:t>
            </a:r>
            <a:r>
              <a:rPr lang="en-US" b="1" dirty="0"/>
              <a:t>No Show” brochure included in packet</a:t>
            </a:r>
            <a:r>
              <a:rPr lang="en-US" b="1" dirty="0" smtClean="0"/>
              <a:t>.</a:t>
            </a:r>
            <a:endParaRPr lang="en-US" b="1" dirty="0"/>
          </a:p>
          <a:p>
            <a:endParaRPr lang="en-US" b="1" dirty="0"/>
          </a:p>
        </p:txBody>
      </p:sp>
    </p:spTree>
    <p:extLst>
      <p:ext uri="{BB962C8B-B14F-4D97-AF65-F5344CB8AC3E}">
        <p14:creationId xmlns:p14="http://schemas.microsoft.com/office/powerpoint/2010/main" val="227710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5"/>
                                        </p:tgtEl>
                                        <p:attrNameLst>
                                          <p:attrName>style.visibility</p:attrName>
                                        </p:attrNameLst>
                                      </p:cBhvr>
                                      <p:to>
                                        <p:strVal val="visible"/>
                                      </p:to>
                                    </p:set>
                                    <p:anim calcmode="lin" valueType="num">
                                      <p:cBhvr additive="base">
                                        <p:cTn id="11" dur="500" fill="hold"/>
                                        <p:tgtEl>
                                          <p:spTgt spid="8195"/>
                                        </p:tgtEl>
                                        <p:attrNameLst>
                                          <p:attrName>ppt_x</p:attrName>
                                        </p:attrNameLst>
                                      </p:cBhvr>
                                      <p:tavLst>
                                        <p:tav tm="0">
                                          <p:val>
                                            <p:strVal val="#ppt_x"/>
                                          </p:val>
                                        </p:tav>
                                        <p:tav tm="100000">
                                          <p:val>
                                            <p:strVal val="#ppt_x"/>
                                          </p:val>
                                        </p:tav>
                                      </p:tavLst>
                                    </p:anim>
                                    <p:anim calcmode="lin" valueType="num">
                                      <p:cBhvr additive="base">
                                        <p:cTn id="12"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200"/>
                                        </p:tgtEl>
                                        <p:attrNameLst>
                                          <p:attrName>style.visibility</p:attrName>
                                        </p:attrNameLst>
                                      </p:cBhvr>
                                      <p:to>
                                        <p:strVal val="visible"/>
                                      </p:to>
                                    </p:set>
                                    <p:animEffect transition="in" filter="fade">
                                      <p:cBhvr>
                                        <p:cTn id="22" dur="1000"/>
                                        <p:tgtEl>
                                          <p:spTgt spid="8200"/>
                                        </p:tgtEl>
                                      </p:cBhvr>
                                    </p:animEffect>
                                    <p:anim calcmode="lin" valueType="num">
                                      <p:cBhvr>
                                        <p:cTn id="23" dur="1000" fill="hold"/>
                                        <p:tgtEl>
                                          <p:spTgt spid="8200"/>
                                        </p:tgtEl>
                                        <p:attrNameLst>
                                          <p:attrName>ppt_x</p:attrName>
                                        </p:attrNameLst>
                                      </p:cBhvr>
                                      <p:tavLst>
                                        <p:tav tm="0">
                                          <p:val>
                                            <p:strVal val="#ppt_x"/>
                                          </p:val>
                                        </p:tav>
                                        <p:tav tm="100000">
                                          <p:val>
                                            <p:strVal val="#ppt_x"/>
                                          </p:val>
                                        </p:tav>
                                      </p:tavLst>
                                    </p:anim>
                                    <p:anim calcmode="lin" valueType="num">
                                      <p:cBhvr>
                                        <p:cTn id="24"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nodeType="withEffect">
                                  <p:stCondLst>
                                    <p:cond delay="0"/>
                                  </p:stCondLst>
                                  <p:childTnLst>
                                    <p:set>
                                      <p:cBhvr>
                                        <p:cTn id="31" dur="1" fill="hold">
                                          <p:stCondLst>
                                            <p:cond delay="0"/>
                                          </p:stCondLst>
                                        </p:cTn>
                                        <p:tgtEl>
                                          <p:spTgt spid="8201"/>
                                        </p:tgtEl>
                                        <p:attrNameLst>
                                          <p:attrName>style.visibility</p:attrName>
                                        </p:attrNameLst>
                                      </p:cBhvr>
                                      <p:to>
                                        <p:strVal val="visible"/>
                                      </p:to>
                                    </p:set>
                                    <p:animEffect transition="in" filter="wipe(down)">
                                      <p:cBhvr>
                                        <p:cTn id="32" dur="5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New Website:  www.namekagontransit.com</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18</a:t>
            </a:fld>
            <a:endParaRPr lang="en-US" dirty="0"/>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758" y="986971"/>
            <a:ext cx="4667661" cy="53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70035" t="24446" r="10085" b="50704"/>
          <a:stretch/>
        </p:blipFill>
        <p:spPr bwMode="auto">
          <a:xfrm>
            <a:off x="6950699" y="2590018"/>
            <a:ext cx="1305144" cy="1254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27834" y="1666688"/>
            <a:ext cx="1550874" cy="923330"/>
          </a:xfrm>
          <a:prstGeom prst="rect">
            <a:avLst/>
          </a:prstGeom>
          <a:noFill/>
        </p:spPr>
        <p:txBody>
          <a:bodyPr wrap="none" rtlCol="0">
            <a:spAutoFit/>
          </a:bodyPr>
          <a:lstStyle/>
          <a:p>
            <a:pPr algn="ctr"/>
            <a:r>
              <a:rPr lang="en-US" b="1" dirty="0" smtClean="0"/>
              <a:t>Quick Link</a:t>
            </a:r>
          </a:p>
          <a:p>
            <a:pPr algn="ctr"/>
            <a:r>
              <a:rPr lang="en-US" b="1" dirty="0" smtClean="0"/>
              <a:t>For </a:t>
            </a:r>
          </a:p>
          <a:p>
            <a:pPr algn="ctr"/>
            <a:r>
              <a:rPr lang="en-US" b="1" dirty="0" smtClean="0"/>
              <a:t>Mobile Device</a:t>
            </a:r>
            <a:endParaRPr lang="en-US" b="1" dirty="0"/>
          </a:p>
        </p:txBody>
      </p:sp>
    </p:spTree>
    <p:extLst>
      <p:ext uri="{BB962C8B-B14F-4D97-AF65-F5344CB8AC3E}">
        <p14:creationId xmlns:p14="http://schemas.microsoft.com/office/powerpoint/2010/main" val="873833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u\AppData\Local\Microsoft\Windows\Temporary Internet Files\Content.IE5\KQFYY4I3\suggestion_bo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834" y="3579784"/>
            <a:ext cx="2855243" cy="2306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Questions?   Suggestions?</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19</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6" name="Rectangle 15"/>
          <p:cNvSpPr/>
          <p:nvPr/>
        </p:nvSpPr>
        <p:spPr>
          <a:xfrm>
            <a:off x="643094" y="1106111"/>
            <a:ext cx="6224431" cy="3539430"/>
          </a:xfrm>
          <a:prstGeom prst="rect">
            <a:avLst/>
          </a:prstGeom>
        </p:spPr>
        <p:txBody>
          <a:bodyPr wrap="square">
            <a:spAutoFit/>
          </a:bodyPr>
          <a:lstStyle/>
          <a:p>
            <a:r>
              <a:rPr lang="en-US" sz="3200" b="1" dirty="0" smtClean="0"/>
              <a:t>Do you have any questions?</a:t>
            </a:r>
          </a:p>
          <a:p>
            <a:endParaRPr lang="en-US" sz="3200" b="1" dirty="0" smtClean="0"/>
          </a:p>
          <a:p>
            <a:endParaRPr lang="en-US" sz="3200" b="1" dirty="0"/>
          </a:p>
          <a:p>
            <a:endParaRPr lang="en-US" sz="3200" b="1" dirty="0" smtClean="0"/>
          </a:p>
          <a:p>
            <a:endParaRPr lang="en-US" sz="3200" b="1" dirty="0"/>
          </a:p>
          <a:p>
            <a:r>
              <a:rPr lang="en-US" sz="3200" b="1" dirty="0" smtClean="0"/>
              <a:t>Any suggestions for us?</a:t>
            </a:r>
            <a:endParaRPr lang="en-US" sz="3200" b="1" dirty="0"/>
          </a:p>
          <a:p>
            <a:pPr marL="171450" indent="-171450">
              <a:buFont typeface="Arial" panose="020B0604020202020204" pitchFamily="34" charset="0"/>
              <a:buChar char="•"/>
            </a:pPr>
            <a:endParaRPr lang="en-US" sz="3200" b="1" dirty="0" smtClean="0"/>
          </a:p>
        </p:txBody>
      </p:sp>
      <p:pic>
        <p:nvPicPr>
          <p:cNvPr id="2050" name="Picture 2" descr="C:\Users\u\AppData\Local\Microsoft\Windows\Temporary Internet Files\Content.IE5\KQFYY4I3\questions_graphic[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056" y="1153012"/>
            <a:ext cx="2274043" cy="226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68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u\AppData\Local\Microsoft\Windows\Temporary Internet Files\Content.IE5\KQFYY4I3\boat_ship[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363" y="4130748"/>
            <a:ext cx="2291832" cy="193708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8A3D2361-57FA-44D4-8CDC-AE9FA2F2D770}" type="slidenum">
              <a:rPr lang="en-US" smtClean="0"/>
              <a:t>2</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txBox="1">
            <a:spLocks/>
          </p:cNvSpPr>
          <p:nvPr/>
        </p:nvSpPr>
        <p:spPr>
          <a:xfrm>
            <a:off x="457200" y="274638"/>
            <a:ext cx="82296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200" b="1" dirty="0" smtClean="0"/>
              <a:t>Common Modes of Public Transit</a:t>
            </a:r>
            <a:endParaRPr lang="en-US" sz="3200" b="1" dirty="0"/>
          </a:p>
        </p:txBody>
      </p:sp>
      <p:pic>
        <p:nvPicPr>
          <p:cNvPr id="2054" name="Picture 6" descr="C:\Users\u\AppData\Local\Microsoft\Windows\Temporary Internet Files\Content.IE5\KQFYY4I3\cartoon-bus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402" y="2900555"/>
            <a:ext cx="2256440" cy="187640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AppData\Local\Microsoft\Windows\Temporary Internet Files\Content.IE5\KQFYY4I3\taxi-cab[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86" y="838200"/>
            <a:ext cx="3169697" cy="23772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u\AppData\Local\Microsoft\Windows\Temporary Internet Files\Content.IE5\KQFYY4I3\gi01a2015021914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125" y="3527271"/>
            <a:ext cx="2915613" cy="131829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AppData\Local\Microsoft\Windows\Temporary Internet Files\Content.IE5\9KQMMGRE\jet-plane[1].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7193" y="1073751"/>
            <a:ext cx="4539607" cy="163930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2610419" y="6198267"/>
            <a:ext cx="4171719"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2800" b="1" dirty="0" smtClean="0"/>
              <a:t>How many have you tried?</a:t>
            </a:r>
            <a:endParaRPr lang="en-US" sz="2800" b="1" dirty="0"/>
          </a:p>
        </p:txBody>
      </p:sp>
    </p:spTree>
    <p:extLst>
      <p:ext uri="{BB962C8B-B14F-4D97-AF65-F5344CB8AC3E}">
        <p14:creationId xmlns:p14="http://schemas.microsoft.com/office/powerpoint/2010/main" val="33097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Documents\ADS and FLYERS\AdvertisingLogos\Smiley EMTA b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428" y="2032064"/>
            <a:ext cx="4657143" cy="3276191"/>
          </a:xfrm>
          <a:prstGeom prst="rect">
            <a:avLst/>
          </a:prstGeom>
          <a:solidFill>
            <a:schemeClr val="accent1"/>
          </a:solidFill>
          <a:extLst/>
        </p:spPr>
      </p:pic>
      <p:sp>
        <p:nvSpPr>
          <p:cNvPr id="2" name="Title 1"/>
          <p:cNvSpPr>
            <a:spLocks noGrp="1"/>
          </p:cNvSpPr>
          <p:nvPr>
            <p:ph type="title"/>
          </p:nvPr>
        </p:nvSpPr>
        <p:spPr>
          <a:xfrm>
            <a:off x="644191" y="1641213"/>
            <a:ext cx="8229600" cy="563562"/>
          </a:xfrm>
        </p:spPr>
        <p:txBody>
          <a:bodyPr>
            <a:noAutofit/>
          </a:bodyPr>
          <a:lstStyle/>
          <a:p>
            <a:pPr algn="l">
              <a:tabLst>
                <a:tab pos="2514600" algn="l"/>
              </a:tabLst>
            </a:pPr>
            <a:r>
              <a:rPr lang="en-US" sz="6000" b="1" dirty="0"/>
              <a:t>Why Use Public Transit?</a:t>
            </a:r>
          </a:p>
        </p:txBody>
      </p:sp>
      <p:sp>
        <p:nvSpPr>
          <p:cNvPr id="5" name="Slide Number Placeholder 4"/>
          <p:cNvSpPr>
            <a:spLocks noGrp="1"/>
          </p:cNvSpPr>
          <p:nvPr>
            <p:ph type="sldNum" sz="quarter" idx="12"/>
          </p:nvPr>
        </p:nvSpPr>
        <p:spPr/>
        <p:txBody>
          <a:bodyPr/>
          <a:lstStyle/>
          <a:p>
            <a:fld id="{8A3D2361-57FA-44D4-8CDC-AE9FA2F2D770}" type="slidenum">
              <a:rPr lang="en-US" smtClean="0"/>
              <a:t>3</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txBox="1">
            <a:spLocks/>
          </p:cNvSpPr>
          <p:nvPr/>
        </p:nvSpPr>
        <p:spPr>
          <a:xfrm>
            <a:off x="2028825" y="5513799"/>
            <a:ext cx="4871746"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2800" b="1" dirty="0" smtClean="0"/>
              <a:t>Can you think of any benefits?</a:t>
            </a:r>
            <a:endParaRPr lang="en-US" sz="2800" b="1" dirty="0"/>
          </a:p>
        </p:txBody>
      </p:sp>
    </p:spTree>
    <p:extLst>
      <p:ext uri="{BB962C8B-B14F-4D97-AF65-F5344CB8AC3E}">
        <p14:creationId xmlns:p14="http://schemas.microsoft.com/office/powerpoint/2010/main" val="185174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922" y="2172437"/>
            <a:ext cx="1236981" cy="123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73259F6-28DB-402B-935B-EF607DF4C341}" type="slidenum">
              <a:rPr lang="en-US" smtClean="0"/>
              <a:t>4</a:t>
            </a:fld>
            <a:endParaRPr lang="en-US" dirty="0"/>
          </a:p>
        </p:txBody>
      </p:sp>
      <p:sp>
        <p:nvSpPr>
          <p:cNvPr id="5"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a:t>Why Use Public Transit?</a:t>
            </a:r>
          </a:p>
        </p:txBody>
      </p:sp>
      <p:cxnSp>
        <p:nvCxnSpPr>
          <p:cNvPr id="6" name="Straight Connector 5"/>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922" y="30144"/>
            <a:ext cx="1371429" cy="723810"/>
          </a:xfrm>
          <a:prstGeom prst="rect">
            <a:avLst/>
          </a:prstGeom>
        </p:spPr>
      </p:pic>
      <p:sp>
        <p:nvSpPr>
          <p:cNvPr id="8" name="Rectangle 7"/>
          <p:cNvSpPr/>
          <p:nvPr/>
        </p:nvSpPr>
        <p:spPr>
          <a:xfrm>
            <a:off x="607921" y="1282832"/>
            <a:ext cx="5320602" cy="1077218"/>
          </a:xfrm>
          <a:prstGeom prst="rect">
            <a:avLst/>
          </a:prstGeom>
        </p:spPr>
        <p:txBody>
          <a:bodyPr wrap="square">
            <a:spAutoFit/>
          </a:bodyPr>
          <a:lstStyle/>
          <a:p>
            <a:r>
              <a:rPr lang="en-US" sz="1600" b="1" dirty="0" smtClean="0"/>
              <a:t>Public </a:t>
            </a:r>
            <a:r>
              <a:rPr lang="en-US" sz="1600" b="1" dirty="0"/>
              <a:t>Transportation Enhances Personal Opportunities</a:t>
            </a:r>
          </a:p>
          <a:p>
            <a:pPr marL="285750" indent="-285750">
              <a:buFont typeface="Arial" panose="020B0604020202020204" pitchFamily="34" charset="0"/>
              <a:buChar char="•"/>
            </a:pPr>
            <a:r>
              <a:rPr lang="en-US" sz="1600" dirty="0" smtClean="0"/>
              <a:t>Public </a:t>
            </a:r>
            <a:r>
              <a:rPr lang="en-US" sz="1600" dirty="0"/>
              <a:t>transportation </a:t>
            </a:r>
            <a:r>
              <a:rPr lang="en-US" sz="1600" b="1" dirty="0"/>
              <a:t>gives people </a:t>
            </a:r>
            <a:r>
              <a:rPr lang="en-US" sz="1600" b="1" dirty="0" smtClean="0"/>
              <a:t>options </a:t>
            </a:r>
            <a:r>
              <a:rPr lang="en-US" sz="1600" dirty="0"/>
              <a:t>to get </a:t>
            </a:r>
            <a:r>
              <a:rPr lang="en-US" sz="1600" dirty="0" smtClean="0"/>
              <a:t>to: </a:t>
            </a:r>
            <a:r>
              <a:rPr lang="en-US" sz="1600" b="1" dirty="0"/>
              <a:t>work, </a:t>
            </a:r>
            <a:r>
              <a:rPr lang="en-US" sz="1600" b="1" dirty="0" smtClean="0"/>
              <a:t>school</a:t>
            </a:r>
            <a:r>
              <a:rPr lang="en-US" sz="1600" b="1" dirty="0"/>
              <a:t>, </a:t>
            </a:r>
            <a:r>
              <a:rPr lang="en-US" sz="1600" b="1" dirty="0" smtClean="0"/>
              <a:t>friends</a:t>
            </a:r>
            <a:r>
              <a:rPr lang="en-US" sz="1600" b="1" dirty="0"/>
              <a:t>, or </a:t>
            </a:r>
            <a:r>
              <a:rPr lang="en-US" sz="1600" b="1" dirty="0" smtClean="0"/>
              <a:t>doctor’s </a:t>
            </a:r>
            <a:r>
              <a:rPr lang="en-US" sz="1600" b="1" dirty="0"/>
              <a:t>office</a:t>
            </a:r>
            <a:r>
              <a:rPr lang="en-US" sz="1600" dirty="0"/>
              <a:t>.</a:t>
            </a:r>
          </a:p>
          <a:p>
            <a:endParaRPr lang="en-US" sz="1600" dirty="0"/>
          </a:p>
        </p:txBody>
      </p:sp>
      <p:pic>
        <p:nvPicPr>
          <p:cNvPr id="9" name="Picture 4" descr="C:\Users\u\Desktop\Marketing\Graphics\worker_01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309" y="1049216"/>
            <a:ext cx="1340384" cy="174171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590509" y="2302900"/>
            <a:ext cx="4798087" cy="830997"/>
          </a:xfrm>
          <a:prstGeom prst="rect">
            <a:avLst/>
          </a:prstGeom>
        </p:spPr>
        <p:txBody>
          <a:bodyPr wrap="square">
            <a:spAutoFit/>
          </a:bodyPr>
          <a:lstStyle/>
          <a:p>
            <a:r>
              <a:rPr lang="en-US" sz="1600" b="1" dirty="0" smtClean="0"/>
              <a:t>Public </a:t>
            </a:r>
            <a:r>
              <a:rPr lang="en-US" sz="1600" b="1" dirty="0"/>
              <a:t>Transportation Saves </a:t>
            </a:r>
            <a:r>
              <a:rPr lang="en-US" sz="1600" b="1" dirty="0" smtClean="0"/>
              <a:t>Fuel </a:t>
            </a:r>
            <a:endParaRPr lang="en-US" sz="1600" b="1" dirty="0"/>
          </a:p>
          <a:p>
            <a:pPr marL="285750" indent="-285750">
              <a:buFont typeface="Arial" panose="020B0604020202020204" pitchFamily="34" charset="0"/>
              <a:buChar char="•"/>
            </a:pPr>
            <a:r>
              <a:rPr lang="en-US" sz="1600" dirty="0" smtClean="0"/>
              <a:t>Public </a:t>
            </a:r>
            <a:r>
              <a:rPr lang="en-US" sz="1600" dirty="0"/>
              <a:t>transportation use in the United States </a:t>
            </a:r>
            <a:r>
              <a:rPr lang="en-US" sz="1600" b="1" dirty="0"/>
              <a:t>saves</a:t>
            </a:r>
            <a:r>
              <a:rPr lang="en-US" sz="1600" dirty="0"/>
              <a:t> </a:t>
            </a:r>
            <a:r>
              <a:rPr lang="en-US" sz="1600" b="1" dirty="0"/>
              <a:t>4.2 billion gallons of gasoline</a:t>
            </a:r>
            <a:r>
              <a:rPr lang="en-US" sz="1600" dirty="0"/>
              <a:t> annually</a:t>
            </a:r>
            <a:r>
              <a:rPr lang="en-US" sz="1600" dirty="0" smtClean="0"/>
              <a:t>.</a:t>
            </a:r>
            <a:endParaRPr lang="en-US" sz="1600" dirty="0"/>
          </a:p>
        </p:txBody>
      </p:sp>
      <p:sp>
        <p:nvSpPr>
          <p:cNvPr id="12" name="Rectangle 11"/>
          <p:cNvSpPr/>
          <p:nvPr/>
        </p:nvSpPr>
        <p:spPr>
          <a:xfrm>
            <a:off x="607921" y="3304643"/>
            <a:ext cx="4406202" cy="830997"/>
          </a:xfrm>
          <a:prstGeom prst="rect">
            <a:avLst/>
          </a:prstGeom>
        </p:spPr>
        <p:txBody>
          <a:bodyPr wrap="square">
            <a:spAutoFit/>
          </a:bodyPr>
          <a:lstStyle/>
          <a:p>
            <a:r>
              <a:rPr lang="en-US" sz="1600" b="1" dirty="0" smtClean="0"/>
              <a:t>Public </a:t>
            </a:r>
            <a:r>
              <a:rPr lang="en-US" sz="1600" b="1" dirty="0"/>
              <a:t>Transportation Reduces Carbon Footprint</a:t>
            </a:r>
          </a:p>
          <a:p>
            <a:pPr marL="171450" indent="-171450">
              <a:buFont typeface="Arial" panose="020B0604020202020204" pitchFamily="34" charset="0"/>
              <a:buChar char="•"/>
            </a:pPr>
            <a:r>
              <a:rPr lang="en-US" sz="1600" b="1" dirty="0" smtClean="0"/>
              <a:t>Public transit </a:t>
            </a:r>
            <a:r>
              <a:rPr lang="en-US" sz="1600" dirty="0"/>
              <a:t>use </a:t>
            </a:r>
            <a:r>
              <a:rPr lang="en-US" sz="1600" dirty="0" smtClean="0"/>
              <a:t>in the USA </a:t>
            </a:r>
            <a:r>
              <a:rPr lang="en-US" sz="1600" b="1" dirty="0" smtClean="0"/>
              <a:t>reduces carbon </a:t>
            </a:r>
            <a:r>
              <a:rPr lang="en-US" sz="1600" b="1" dirty="0"/>
              <a:t>emissions</a:t>
            </a:r>
            <a:r>
              <a:rPr lang="en-US" sz="1600" dirty="0"/>
              <a:t> by </a:t>
            </a:r>
            <a:r>
              <a:rPr lang="en-US" sz="1600" b="1" dirty="0"/>
              <a:t>37 million metric tons annually</a:t>
            </a:r>
            <a:r>
              <a:rPr lang="en-US" sz="1600" dirty="0" smtClean="0"/>
              <a:t>.   </a:t>
            </a:r>
            <a:endParaRPr lang="en-US" sz="1600" dirty="0"/>
          </a:p>
        </p:txBody>
      </p:sp>
      <p:grpSp>
        <p:nvGrpSpPr>
          <p:cNvPr id="21" name="Group 20"/>
          <p:cNvGrpSpPr/>
          <p:nvPr/>
        </p:nvGrpSpPr>
        <p:grpSpPr>
          <a:xfrm>
            <a:off x="5186551" y="3514212"/>
            <a:ext cx="3286522" cy="690407"/>
            <a:chOff x="718558" y="3951386"/>
            <a:chExt cx="3712845" cy="690407"/>
          </a:xfrm>
        </p:grpSpPr>
        <p:pic>
          <p:nvPicPr>
            <p:cNvPr id="14"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718558" y="3980416"/>
              <a:ext cx="3712845"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915491"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6" name="TextBox 15"/>
            <p:cNvSpPr txBox="1"/>
            <p:nvPr/>
          </p:nvSpPr>
          <p:spPr>
            <a:xfrm>
              <a:off x="1526671" y="395138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7" name="TextBox 16"/>
            <p:cNvSpPr txBox="1"/>
            <p:nvPr/>
          </p:nvSpPr>
          <p:spPr>
            <a:xfrm>
              <a:off x="1973255"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8" name="TextBox 17"/>
            <p:cNvSpPr txBox="1"/>
            <p:nvPr/>
          </p:nvSpPr>
          <p:spPr>
            <a:xfrm>
              <a:off x="2571584" y="3973949"/>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9" name="TextBox 18"/>
            <p:cNvSpPr txBox="1"/>
            <p:nvPr/>
          </p:nvSpPr>
          <p:spPr>
            <a:xfrm>
              <a:off x="3302142"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20" name="TextBox 19"/>
            <p:cNvSpPr txBox="1"/>
            <p:nvPr/>
          </p:nvSpPr>
          <p:spPr>
            <a:xfrm>
              <a:off x="3920033" y="3986047"/>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grpSp>
      <p:sp>
        <p:nvSpPr>
          <p:cNvPr id="22" name="Rectangle 21"/>
          <p:cNvSpPr/>
          <p:nvPr/>
        </p:nvSpPr>
        <p:spPr>
          <a:xfrm>
            <a:off x="572457" y="4326954"/>
            <a:ext cx="5189974" cy="830997"/>
          </a:xfrm>
          <a:prstGeom prst="rect">
            <a:avLst/>
          </a:prstGeom>
        </p:spPr>
        <p:txBody>
          <a:bodyPr wrap="square">
            <a:spAutoFit/>
          </a:bodyPr>
          <a:lstStyle/>
          <a:p>
            <a:r>
              <a:rPr lang="en-US" sz="1600" b="1" dirty="0" smtClean="0"/>
              <a:t>Public </a:t>
            </a:r>
            <a:r>
              <a:rPr lang="en-US" sz="1600" b="1" dirty="0"/>
              <a:t>Transportation Saves Money</a:t>
            </a:r>
          </a:p>
          <a:p>
            <a:pPr marL="171450" indent="-171450">
              <a:buFont typeface="Arial" panose="020B0604020202020204" pitchFamily="34" charset="0"/>
              <a:buChar char="•"/>
            </a:pPr>
            <a:r>
              <a:rPr lang="en-US" sz="1600" dirty="0" smtClean="0"/>
              <a:t>Using </a:t>
            </a:r>
            <a:r>
              <a:rPr lang="en-US" sz="1600" dirty="0"/>
              <a:t>public transportation is the quickest way to </a:t>
            </a:r>
            <a:r>
              <a:rPr lang="en-US" sz="1600" b="1" dirty="0"/>
              <a:t>beat high gas prices</a:t>
            </a:r>
            <a:r>
              <a:rPr lang="en-US" sz="1600" b="1" dirty="0" smtClean="0"/>
              <a:t>.  Average family save $10,000 annually.</a:t>
            </a:r>
            <a:endParaRPr lang="en-US" sz="1600" b="1" dirty="0"/>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9530" y="4495294"/>
            <a:ext cx="2542474" cy="98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559556" y="5367501"/>
            <a:ext cx="5189974" cy="1077218"/>
          </a:xfrm>
          <a:prstGeom prst="rect">
            <a:avLst/>
          </a:prstGeom>
        </p:spPr>
        <p:txBody>
          <a:bodyPr wrap="square">
            <a:spAutoFit/>
          </a:bodyPr>
          <a:lstStyle/>
          <a:p>
            <a:r>
              <a:rPr lang="en-US" sz="1600" b="1" dirty="0" smtClean="0"/>
              <a:t>Public </a:t>
            </a:r>
            <a:r>
              <a:rPr lang="en-US" sz="1600" b="1" dirty="0"/>
              <a:t>Transportation </a:t>
            </a:r>
            <a:r>
              <a:rPr lang="en-US" sz="1600" b="1" dirty="0" smtClean="0"/>
              <a:t>Is Safe</a:t>
            </a:r>
            <a:endParaRPr lang="en-US" sz="1600" dirty="0"/>
          </a:p>
          <a:p>
            <a:pPr marL="171450" indent="-171450">
              <a:buFont typeface="Arial" panose="020B0604020202020204" pitchFamily="34" charset="0"/>
              <a:buChar char="•"/>
            </a:pPr>
            <a:r>
              <a:rPr lang="en-US" sz="1600" dirty="0"/>
              <a:t>If you ride the bus, you are about </a:t>
            </a:r>
            <a:r>
              <a:rPr lang="en-US" sz="1600" b="1" dirty="0"/>
              <a:t>60 times safer than</a:t>
            </a:r>
            <a:r>
              <a:rPr lang="en-US" sz="1600" dirty="0"/>
              <a:t> in an </a:t>
            </a:r>
            <a:r>
              <a:rPr lang="en-US" sz="1600" b="1" dirty="0"/>
              <a:t>automobile</a:t>
            </a:r>
            <a:r>
              <a:rPr lang="en-US" sz="1600" dirty="0"/>
              <a:t> in the US, according to </a:t>
            </a:r>
            <a:r>
              <a:rPr lang="en-US" sz="1600" dirty="0" smtClean="0"/>
              <a:t>recent finding in the </a:t>
            </a:r>
            <a:r>
              <a:rPr lang="en-US" sz="1600" dirty="0"/>
              <a:t>Journal of Public </a:t>
            </a:r>
            <a:r>
              <a:rPr lang="en-US" sz="1600" dirty="0" smtClean="0"/>
              <a:t>Transportation.</a:t>
            </a:r>
            <a:endParaRPr lang="en-US" sz="1600" b="1" dirty="0"/>
          </a:p>
        </p:txBody>
      </p:sp>
      <p:pic>
        <p:nvPicPr>
          <p:cNvPr id="25" name="Picture 4" descr="C:\Users\u\AppData\Local\Microsoft\Windows\Temporary Internet Files\Content.IE5\KQFYY4I3\Safety[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7968" y="5481295"/>
            <a:ext cx="780352" cy="117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4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000"/>
                                        <p:tgtEl>
                                          <p:spTgt spid="22"/>
                                        </p:tgtEl>
                                      </p:cBhvr>
                                    </p:animEffect>
                                  </p:childTnLst>
                                </p:cTn>
                              </p:par>
                              <p:par>
                                <p:cTn id="34" presetID="6" presetClass="entr" presetSubtype="16"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2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par>
                                <p:cTn id="42" presetID="2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3D2361-57FA-44D4-8CDC-AE9FA2F2D770}" type="slidenum">
              <a:rPr lang="en-US" smtClean="0"/>
              <a:t>5</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739" y="1095269"/>
            <a:ext cx="2339591" cy="202558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descr="C:\Users\u\AppData\Local\Microsoft\Windows\Temporary Internet Files\Content.IE5\BUKB290W\ppdrly_hd[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734" y="1095269"/>
            <a:ext cx="2700773" cy="20255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descr="C:\Users\u\AppData\Local\Microsoft\Windows\Temporary Internet Files\Content.IE5\BUKB290W\Rickshaw-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3520" y="1095269"/>
            <a:ext cx="1905000" cy="142875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3" name="Picture 9" descr="C:\Users\u\AppData\Local\Microsoft\Windows\Temporary Internet Files\Content.IE5\KQFYY4I3\Eurostar_train[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360" y="3436536"/>
            <a:ext cx="2466084" cy="1850361"/>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C:\Users\u\AppData\Local\Microsoft\Windows\Temporary Internet Files\Content.IE5\KQFYY4I3\320px-Paris_metro_-_Billancourt_-_4[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4080" y="3858567"/>
            <a:ext cx="1904439" cy="142833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5" name="Picture 11" descr="C:\Users\u\AppData\Local\Microsoft\Windows\Temporary Internet Files\Content.IE5\BUKB290W\696px-Paris_Metro_Sign[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5758" y="2708865"/>
            <a:ext cx="1570294" cy="135144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u\AppData\Local\Microsoft\Windows\Temporary Internet Files\Content.IE5\11R9X2BP\london_underground_subway_great_britan_01[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2861" y="3384588"/>
            <a:ext cx="2700209" cy="150498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23" name="Title 1"/>
          <p:cNvSpPr>
            <a:spLocks noGrp="1"/>
          </p:cNvSpPr>
          <p:nvPr>
            <p:ph type="title"/>
          </p:nvPr>
        </p:nvSpPr>
        <p:spPr>
          <a:xfrm>
            <a:off x="346671" y="274638"/>
            <a:ext cx="8495881" cy="563562"/>
          </a:xfrm>
        </p:spPr>
        <p:txBody>
          <a:bodyPr>
            <a:noAutofit/>
          </a:bodyPr>
          <a:lstStyle/>
          <a:p>
            <a:pPr algn="l">
              <a:tabLst>
                <a:tab pos="2514600" algn="l"/>
              </a:tabLst>
            </a:pPr>
            <a:r>
              <a:rPr lang="en-US" sz="3200" b="1" dirty="0" smtClean="0"/>
              <a:t>Public Transit is Global &amp; Fun</a:t>
            </a:r>
            <a:endParaRPr lang="en-US" sz="3200" b="1" dirty="0"/>
          </a:p>
        </p:txBody>
      </p:sp>
      <p:pic>
        <p:nvPicPr>
          <p:cNvPr id="1026" name="Picture 2" descr="C:\Users\u\AppData\Local\Microsoft\Windows\Temporary Internet Files\Content.IE5\9KQMMGRE\360px-London_Bus_route_68[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6653" y="5403487"/>
            <a:ext cx="1848490" cy="103623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38037" y="6099544"/>
            <a:ext cx="2767562" cy="646331"/>
          </a:xfrm>
          <a:prstGeom prst="rect">
            <a:avLst/>
          </a:prstGeom>
          <a:noFill/>
        </p:spPr>
        <p:txBody>
          <a:bodyPr wrap="square" rtlCol="0">
            <a:spAutoFit/>
          </a:bodyPr>
          <a:lstStyle/>
          <a:p>
            <a:r>
              <a:rPr lang="en-US" b="1" dirty="0" smtClean="0"/>
              <a:t>Don’t be afraid to </a:t>
            </a:r>
          </a:p>
          <a:p>
            <a:r>
              <a:rPr lang="en-US" b="1" dirty="0" smtClean="0"/>
              <a:t>try Public Transit!</a:t>
            </a:r>
            <a:endParaRPr lang="en-US" b="1" dirty="0"/>
          </a:p>
        </p:txBody>
      </p:sp>
      <p:pic>
        <p:nvPicPr>
          <p:cNvPr id="2051" name="Picture 3" descr="C:\Users\u\AppData\Local\Microsoft\Windows\Temporary Internet Files\Content.IE5\BUKB290W\simpleeifeltower[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44519" y="2691967"/>
            <a:ext cx="860854" cy="116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u\AppData\Local\Microsoft\Windows\Temporary Internet Files\Content.IE5\11R9X2BP\symbol_lion[1].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52250" y="2411266"/>
            <a:ext cx="585787" cy="7191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AppData\Local\Microsoft\Windows\Temporary Internet Files\Content.IE5\KQFYY4I3\nhnhuyhyhhy[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04211" y="4649664"/>
            <a:ext cx="637233" cy="6372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Users\u\AppData\Local\Microsoft\Windows\Temporary Internet Files\Content.IE5\9KQMMGRE\Thailand_Flag[1].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94163" y="2688769"/>
            <a:ext cx="522235" cy="43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u\AppData\Local\Microsoft\Windows\Temporary Internet Files\Content.IE5\BUKB290W\1024px-91081_92_tube_stock_Lancaster_Gate[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38037" y="4837517"/>
            <a:ext cx="1759713" cy="117371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7090" y="5540038"/>
            <a:ext cx="2176669" cy="914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066800"/>
            <a:ext cx="2176670" cy="914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3244" y="2959280"/>
            <a:ext cx="2176670" cy="914400"/>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1143000"/>
            <a:ext cx="2176670" cy="914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2" name="Title 1"/>
          <p:cNvSpPr txBox="1">
            <a:spLocks/>
          </p:cNvSpPr>
          <p:nvPr/>
        </p:nvSpPr>
        <p:spPr>
          <a:xfrm>
            <a:off x="457200" y="274638"/>
            <a:ext cx="82296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600" b="1" dirty="0" smtClean="0"/>
              <a:t>Need a ride?</a:t>
            </a:r>
            <a:endParaRPr lang="en-US" sz="3600" b="1" dirty="0"/>
          </a:p>
        </p:txBody>
      </p:sp>
      <p:cxnSp>
        <p:nvCxnSpPr>
          <p:cNvPr id="13" name="Straight Connector 12"/>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360" y="5545593"/>
            <a:ext cx="2176670" cy="914400"/>
          </a:xfrm>
          <a:prstGeom prst="rect">
            <a:avLst/>
          </a:prstGeom>
        </p:spPr>
      </p:pic>
      <p:grpSp>
        <p:nvGrpSpPr>
          <p:cNvPr id="10" name="Group 9"/>
          <p:cNvGrpSpPr/>
          <p:nvPr/>
        </p:nvGrpSpPr>
        <p:grpSpPr>
          <a:xfrm>
            <a:off x="2029766" y="1198990"/>
            <a:ext cx="4768949" cy="2405379"/>
            <a:chOff x="2813538" y="990964"/>
            <a:chExt cx="4768949" cy="2405379"/>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5142" b="47961"/>
            <a:stretch/>
          </p:blipFill>
          <p:spPr>
            <a:xfrm>
              <a:off x="3064747" y="990964"/>
              <a:ext cx="4517740" cy="2405379"/>
            </a:xfrm>
            <a:prstGeom prst="rect">
              <a:avLst/>
            </a:prstGeom>
          </p:spPr>
        </p:pic>
        <p:sp>
          <p:nvSpPr>
            <p:cNvPr id="15" name="Rectangle 14"/>
            <p:cNvSpPr/>
            <p:nvPr/>
          </p:nvSpPr>
          <p:spPr>
            <a:xfrm>
              <a:off x="2813538" y="2682910"/>
              <a:ext cx="763675" cy="713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555422" y="3701711"/>
            <a:ext cx="8033161" cy="2862322"/>
          </a:xfrm>
          <a:prstGeom prst="rect">
            <a:avLst/>
          </a:prstGeom>
          <a:noFill/>
        </p:spPr>
        <p:txBody>
          <a:bodyPr wrap="none" rtlCol="0">
            <a:spAutoFit/>
          </a:bodyPr>
          <a:lstStyle/>
          <a:p>
            <a:pPr algn="ctr"/>
            <a:r>
              <a:rPr lang="en-US" sz="6000" b="1" dirty="0" smtClean="0"/>
              <a:t>Give us a call!</a:t>
            </a:r>
          </a:p>
          <a:p>
            <a:pPr algn="ctr"/>
            <a:r>
              <a:rPr lang="en-US" sz="6000" b="1" dirty="0" smtClean="0"/>
              <a:t>Toll Free: (866</a:t>
            </a:r>
            <a:r>
              <a:rPr lang="en-US" sz="6000" b="1" dirty="0"/>
              <a:t>) 295-9599</a:t>
            </a:r>
          </a:p>
          <a:p>
            <a:pPr algn="ctr"/>
            <a:endParaRPr lang="en-US" sz="6000" b="1" dirty="0"/>
          </a:p>
        </p:txBody>
      </p:sp>
      <p:sp>
        <p:nvSpPr>
          <p:cNvPr id="5" name="Slide Number Placeholder 4"/>
          <p:cNvSpPr>
            <a:spLocks noGrp="1"/>
          </p:cNvSpPr>
          <p:nvPr>
            <p:ph type="sldNum" sz="quarter" idx="12"/>
          </p:nvPr>
        </p:nvSpPr>
        <p:spPr/>
        <p:txBody>
          <a:bodyPr/>
          <a:lstStyle/>
          <a:p>
            <a:fld id="{C73259F6-28DB-402B-935B-EF607DF4C341}" type="slidenum">
              <a:rPr lang="en-US" smtClean="0"/>
              <a:t>6</a:t>
            </a:fld>
            <a:endParaRPr lang="en-US"/>
          </a:p>
        </p:txBody>
      </p:sp>
    </p:spTree>
    <p:extLst>
      <p:ext uri="{BB962C8B-B14F-4D97-AF65-F5344CB8AC3E}">
        <p14:creationId xmlns:p14="http://schemas.microsoft.com/office/powerpoint/2010/main" val="8446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20521 0.00972 L 0.55816 0.00625 " pathEditMode="relative" rAng="0" ptsTypes="AA">
                                      <p:cBhvr>
                                        <p:cTn id="6" dur="4000" fill="hold"/>
                                        <p:tgtEl>
                                          <p:spTgt spid="4"/>
                                        </p:tgtEl>
                                        <p:attrNameLst>
                                          <p:attrName>ppt_x</p:attrName>
                                          <p:attrName>ppt_y</p:attrName>
                                        </p:attrNameLst>
                                      </p:cBhvr>
                                      <p:rCtr x="38160" y="-185"/>
                                    </p:animMotion>
                                  </p:childTnLst>
                                </p:cTn>
                              </p:par>
                            </p:childTnLst>
                          </p:cTn>
                        </p:par>
                        <p:par>
                          <p:cTn id="7" fill="hold">
                            <p:stCondLst>
                              <p:cond delay="4000"/>
                            </p:stCondLst>
                            <p:childTnLst>
                              <p:par>
                                <p:cTn id="8" presetID="42" presetClass="path" presetSubtype="0" accel="50000" decel="50000" fill="hold" nodeType="afterEffect">
                                  <p:stCondLst>
                                    <p:cond delay="0"/>
                                  </p:stCondLst>
                                  <p:childTnLst>
                                    <p:animMotion origin="layout" path="M 0.13143 -0.00301 L -1.38524 0.00254 " pathEditMode="relative" rAng="0" ptsTypes="AA">
                                      <p:cBhvr>
                                        <p:cTn id="9" dur="7000" fill="hold"/>
                                        <p:tgtEl>
                                          <p:spTgt spid="6"/>
                                        </p:tgtEl>
                                        <p:attrNameLst>
                                          <p:attrName>ppt_x</p:attrName>
                                          <p:attrName>ppt_y</p:attrName>
                                        </p:attrNameLst>
                                      </p:cBhvr>
                                      <p:rCtr x="-75833" y="278"/>
                                    </p:animMotion>
                                  </p:childTnLst>
                                </p:cTn>
                              </p:par>
                            </p:childTnLst>
                          </p:cTn>
                        </p:par>
                        <p:par>
                          <p:cTn id="10" fill="hold">
                            <p:stCondLst>
                              <p:cond delay="110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1000"/>
                            </p:stCondLst>
                            <p:childTnLst>
                              <p:par>
                                <p:cTn id="14" presetID="1" presetClass="exit" presetSubtype="0" fill="hold"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childTnLst>
                          </p:cTn>
                        </p:par>
                        <p:par>
                          <p:cTn id="16" fill="hold">
                            <p:stCondLst>
                              <p:cond delay="11000"/>
                            </p:stCondLst>
                            <p:childTnLst>
                              <p:par>
                                <p:cTn id="17" presetID="42" presetClass="path" presetSubtype="0" accel="50000" decel="50000" fill="hold" nodeType="afterEffect">
                                  <p:stCondLst>
                                    <p:cond delay="0"/>
                                  </p:stCondLst>
                                  <p:childTnLst>
                                    <p:animMotion origin="layout" path="M -2.77778E-7 -0.00486 L 0.86441 0.01249 " pathEditMode="relative" rAng="0" ptsTypes="AA">
                                      <p:cBhvr>
                                        <p:cTn id="18" dur="2000" fill="hold"/>
                                        <p:tgtEl>
                                          <p:spTgt spid="8"/>
                                        </p:tgtEl>
                                        <p:attrNameLst>
                                          <p:attrName>ppt_x</p:attrName>
                                          <p:attrName>ppt_y</p:attrName>
                                        </p:attrNameLst>
                                      </p:cBhvr>
                                      <p:rCtr x="43212" y="856"/>
                                    </p:animMotion>
                                  </p:childTnLst>
                                </p:cTn>
                              </p:par>
                            </p:childTnLst>
                          </p:cTn>
                        </p:par>
                        <p:par>
                          <p:cTn id="19" fill="hold">
                            <p:stCondLst>
                              <p:cond delay="13000"/>
                            </p:stCondLst>
                            <p:childTnLst>
                              <p:par>
                                <p:cTn id="20" presetID="42" presetClass="path" presetSubtype="0" accel="50000" decel="50000" fill="hold" nodeType="afterEffect">
                                  <p:stCondLst>
                                    <p:cond delay="0"/>
                                  </p:stCondLst>
                                  <p:childTnLst>
                                    <p:animMotion origin="layout" path="M -0.17188 0.00833 L 0.98108 0.00625 " pathEditMode="relative" rAng="0" ptsTypes="AA">
                                      <p:cBhvr>
                                        <p:cTn id="21" dur="4000" fill="hold"/>
                                        <p:tgtEl>
                                          <p:spTgt spid="14"/>
                                        </p:tgtEl>
                                        <p:attrNameLst>
                                          <p:attrName>ppt_x</p:attrName>
                                          <p:attrName>ppt_y</p:attrName>
                                        </p:attrNameLst>
                                      </p:cBhvr>
                                      <p:rCtr x="57639" y="-116"/>
                                    </p:animMotion>
                                  </p:childTnLst>
                                </p:cTn>
                              </p:par>
                            </p:childTnLst>
                          </p:cTn>
                        </p:par>
                        <p:par>
                          <p:cTn id="22" fill="hold">
                            <p:stCondLst>
                              <p:cond delay="17000"/>
                            </p:stCondLst>
                            <p:childTnLst>
                              <p:par>
                                <p:cTn id="23" presetID="1" presetClass="exit" presetSubtype="0" fill="hold" nodeType="after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par>
                          <p:cTn id="25" fill="hold">
                            <p:stCondLst>
                              <p:cond delay="17000"/>
                            </p:stCondLst>
                            <p:childTnLst>
                              <p:par>
                                <p:cTn id="26" presetID="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7000"/>
                            </p:stCondLst>
                            <p:childTnLst>
                              <p:par>
                                <p:cTn id="29" presetID="1"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par>
                          <p:cTn id="31" fill="hold">
                            <p:stCondLst>
                              <p:cond delay="17000"/>
                            </p:stCondLst>
                            <p:childTnLst>
                              <p:par>
                                <p:cTn id="32" presetID="2" presetClass="entr" presetSubtype="4"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ppt_x"/>
                                          </p:val>
                                        </p:tav>
                                        <p:tav tm="100000">
                                          <p:val>
                                            <p:strVal val="#ppt_x"/>
                                          </p:val>
                                        </p:tav>
                                      </p:tavLst>
                                    </p:anim>
                                    <p:anim calcmode="lin" valueType="num">
                                      <p:cBhvr additive="base">
                                        <p:cTn id="35" dur="10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18000"/>
                            </p:stCondLst>
                            <p:childTnLst>
                              <p:par>
                                <p:cTn id="37" presetID="42" presetClass="entr" presetSubtype="0" fill="hold" grpId="0" nodeType="after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a:t>We’ve come a long </a:t>
            </a:r>
            <a:r>
              <a:rPr lang="en-US" sz="3200" b="1" dirty="0" smtClean="0"/>
              <a:t>way…</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7</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grpSp>
        <p:nvGrpSpPr>
          <p:cNvPr id="11" name="Group 10"/>
          <p:cNvGrpSpPr/>
          <p:nvPr/>
        </p:nvGrpSpPr>
        <p:grpSpPr>
          <a:xfrm>
            <a:off x="801834" y="1372116"/>
            <a:ext cx="3657600" cy="2114550"/>
            <a:chOff x="457200" y="2438400"/>
            <a:chExt cx="3657600" cy="211455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438400"/>
              <a:ext cx="3657600" cy="2114550"/>
            </a:xfrm>
            <a:prstGeom prst="rect">
              <a:avLst/>
            </a:prstGeom>
            <a:ln w="31750">
              <a:solidFill>
                <a:schemeClr val="tx1"/>
              </a:solidFill>
            </a:ln>
          </p:spPr>
        </p:pic>
        <p:sp>
          <p:nvSpPr>
            <p:cNvPr id="13" name="TextBox 12"/>
            <p:cNvSpPr txBox="1"/>
            <p:nvPr/>
          </p:nvSpPr>
          <p:spPr>
            <a:xfrm>
              <a:off x="2057400" y="2514600"/>
              <a:ext cx="1146468" cy="369332"/>
            </a:xfrm>
            <a:prstGeom prst="rect">
              <a:avLst/>
            </a:prstGeom>
            <a:noFill/>
          </p:spPr>
          <p:txBody>
            <a:bodyPr wrap="none" rtlCol="0">
              <a:spAutoFit/>
            </a:bodyPr>
            <a:lstStyle/>
            <a:p>
              <a:r>
                <a:rPr lang="en-US" dirty="0" smtClean="0">
                  <a:solidFill>
                    <a:schemeClr val="bg1"/>
                  </a:solidFill>
                </a:rPr>
                <a:t>April 1998</a:t>
              </a:r>
              <a:endParaRPr lang="en-US" dirty="0">
                <a:solidFill>
                  <a:schemeClr val="bg1"/>
                </a:solidFill>
              </a:endParaRPr>
            </a:p>
          </p:txBody>
        </p:sp>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6287" b="6306"/>
          <a:stretch/>
        </p:blipFill>
        <p:spPr>
          <a:xfrm>
            <a:off x="4683966" y="1372116"/>
            <a:ext cx="3657600" cy="2114550"/>
          </a:xfrm>
          <a:prstGeom prst="rect">
            <a:avLst/>
          </a:prstGeom>
          <a:ln w="25400">
            <a:solidFill>
              <a:schemeClr val="tx1"/>
            </a:solidFill>
          </a:ln>
        </p:spPr>
      </p:pic>
      <p:sp>
        <p:nvSpPr>
          <p:cNvPr id="14" name="TextBox 13"/>
          <p:cNvSpPr txBox="1"/>
          <p:nvPr/>
        </p:nvSpPr>
        <p:spPr>
          <a:xfrm>
            <a:off x="728257" y="3753176"/>
            <a:ext cx="7594130" cy="1938992"/>
          </a:xfrm>
          <a:prstGeom prst="rect">
            <a:avLst/>
          </a:prstGeom>
          <a:noFill/>
        </p:spPr>
        <p:txBody>
          <a:bodyPr wrap="none" rtlCol="0">
            <a:spAutoFit/>
          </a:bodyPr>
          <a:lstStyle/>
          <a:p>
            <a:pPr algn="ctr"/>
            <a:r>
              <a:rPr lang="en-US" sz="2400" b="1" dirty="0" smtClean="0"/>
              <a:t>Namekagon Transit as served our community for 18 years!</a:t>
            </a:r>
          </a:p>
          <a:p>
            <a:pPr algn="ctr"/>
            <a:endParaRPr lang="en-US" sz="2400" b="1" dirty="0"/>
          </a:p>
          <a:p>
            <a:pPr algn="ctr"/>
            <a:r>
              <a:rPr lang="en-US" sz="2400" b="1" dirty="0" smtClean="0"/>
              <a:t>All 25 of our modern buses are climate controlled </a:t>
            </a:r>
          </a:p>
          <a:p>
            <a:pPr algn="ctr"/>
            <a:r>
              <a:rPr lang="en-US" sz="2400" b="1" dirty="0" smtClean="0"/>
              <a:t>and have lifts for riders with mobility devices or </a:t>
            </a:r>
          </a:p>
          <a:p>
            <a:pPr algn="ctr"/>
            <a:r>
              <a:rPr lang="en-US" sz="2400" b="1" dirty="0" smtClean="0"/>
              <a:t>those who have difficulty in climbing stairs.</a:t>
            </a:r>
            <a:endParaRPr lang="en-US" sz="2400" b="1" dirty="0"/>
          </a:p>
        </p:txBody>
      </p:sp>
      <p:grpSp>
        <p:nvGrpSpPr>
          <p:cNvPr id="19" name="Group 18"/>
          <p:cNvGrpSpPr/>
          <p:nvPr/>
        </p:nvGrpSpPr>
        <p:grpSpPr>
          <a:xfrm>
            <a:off x="5047674" y="19506"/>
            <a:ext cx="2427683" cy="713433"/>
            <a:chOff x="2813538" y="990964"/>
            <a:chExt cx="4768949" cy="2405379"/>
          </a:xfrm>
        </p:grpSpPr>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25142" b="47961"/>
            <a:stretch/>
          </p:blipFill>
          <p:spPr>
            <a:xfrm>
              <a:off x="3064747" y="990964"/>
              <a:ext cx="4517740" cy="2405379"/>
            </a:xfrm>
            <a:prstGeom prst="rect">
              <a:avLst/>
            </a:prstGeom>
          </p:spPr>
        </p:pic>
        <p:sp>
          <p:nvSpPr>
            <p:cNvPr id="21" name="Rectangle 20"/>
            <p:cNvSpPr/>
            <p:nvPr/>
          </p:nvSpPr>
          <p:spPr>
            <a:xfrm>
              <a:off x="2813538" y="2682910"/>
              <a:ext cx="763675" cy="713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85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994791"/>
            <a:ext cx="8153400" cy="455030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Who can ride the bus?</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8</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59" y="5648848"/>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6021" y="5655625"/>
            <a:ext cx="1962485" cy="8244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240" y="3823651"/>
            <a:ext cx="2458720" cy="1640840"/>
          </a:xfrm>
          <a:prstGeom prst="rect">
            <a:avLst/>
          </a:prstGeom>
          <a:ln w="12700">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58" y="1156194"/>
            <a:ext cx="2458720" cy="1640840"/>
          </a:xfrm>
          <a:prstGeom prst="rect">
            <a:avLst/>
          </a:prstGeom>
          <a:ln w="12700">
            <a:solidFill>
              <a:schemeClr val="tx1"/>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2812" y="3410724"/>
            <a:ext cx="3077471" cy="2053767"/>
          </a:xfrm>
          <a:prstGeom prst="rect">
            <a:avLst/>
          </a:prstGeom>
          <a:ln w="12700">
            <a:solidFill>
              <a:schemeClr val="tx1"/>
            </a:solidFill>
          </a:ln>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58" y="3005771"/>
            <a:ext cx="1640840" cy="2458720"/>
          </a:xfrm>
          <a:prstGeom prst="rect">
            <a:avLst/>
          </a:prstGeom>
          <a:ln w="12700">
            <a:solidFill>
              <a:schemeClr val="tx1"/>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9568" y="1156194"/>
            <a:ext cx="2780602" cy="2085452"/>
          </a:xfrm>
          <a:prstGeom prst="rect">
            <a:avLst/>
          </a:prstGeom>
          <a:ln w="12700">
            <a:solidFill>
              <a:schemeClr val="tx1"/>
            </a:solidFill>
          </a:ln>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5120" y="1156194"/>
            <a:ext cx="1640840" cy="2458720"/>
          </a:xfrm>
          <a:prstGeom prst="rect">
            <a:avLst/>
          </a:prstGeom>
          <a:ln w="12700">
            <a:solidFill>
              <a:schemeClr val="tx1"/>
            </a:solidFill>
          </a:ln>
        </p:spPr>
      </p:pic>
      <p:sp>
        <p:nvSpPr>
          <p:cNvPr id="16" name="TextBox 15"/>
          <p:cNvSpPr txBox="1"/>
          <p:nvPr/>
        </p:nvSpPr>
        <p:spPr>
          <a:xfrm>
            <a:off x="1637570" y="5756616"/>
            <a:ext cx="5372047" cy="830997"/>
          </a:xfrm>
          <a:prstGeom prst="rect">
            <a:avLst/>
          </a:prstGeom>
          <a:noFill/>
        </p:spPr>
        <p:txBody>
          <a:bodyPr wrap="none" rtlCol="0">
            <a:spAutoFit/>
          </a:bodyPr>
          <a:lstStyle/>
          <a:p>
            <a:pPr algn="ctr"/>
            <a:r>
              <a:rPr lang="en-US" sz="2400" b="1" dirty="0" smtClean="0"/>
              <a:t>Anyone can ride the Namekagon Transit!</a:t>
            </a:r>
          </a:p>
          <a:p>
            <a:pPr algn="ctr"/>
            <a:r>
              <a:rPr lang="en-US" sz="2400" b="1" dirty="0" smtClean="0"/>
              <a:t>It’s the “Public Bus For All Of Us”</a:t>
            </a:r>
            <a:endParaRPr lang="en-US" sz="2400" b="1" dirty="0"/>
          </a:p>
        </p:txBody>
      </p:sp>
    </p:spTree>
    <p:extLst>
      <p:ext uri="{BB962C8B-B14F-4D97-AF65-F5344CB8AC3E}">
        <p14:creationId xmlns:p14="http://schemas.microsoft.com/office/powerpoint/2010/main" val="190960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Faces of Namekagon Transit Video</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9</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59" y="5648848"/>
            <a:ext cx="1193562" cy="9144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6021" y="5655625"/>
            <a:ext cx="1962485" cy="824423"/>
          </a:xfrm>
          <a:prstGeom prst="rect">
            <a:avLst/>
          </a:prstGeom>
        </p:spPr>
      </p:pic>
      <p:sp>
        <p:nvSpPr>
          <p:cNvPr id="16" name="TextBox 15"/>
          <p:cNvSpPr txBox="1"/>
          <p:nvPr/>
        </p:nvSpPr>
        <p:spPr>
          <a:xfrm>
            <a:off x="1637570" y="5756616"/>
            <a:ext cx="5372047" cy="830997"/>
          </a:xfrm>
          <a:prstGeom prst="rect">
            <a:avLst/>
          </a:prstGeom>
          <a:noFill/>
        </p:spPr>
        <p:txBody>
          <a:bodyPr wrap="none" rtlCol="0">
            <a:spAutoFit/>
          </a:bodyPr>
          <a:lstStyle/>
          <a:p>
            <a:pPr algn="ctr"/>
            <a:r>
              <a:rPr lang="en-US" sz="2400" b="1" dirty="0" smtClean="0"/>
              <a:t>Anyone can ride the Namekagon Transit!</a:t>
            </a:r>
          </a:p>
          <a:p>
            <a:pPr algn="ctr"/>
            <a:r>
              <a:rPr lang="en-US" sz="2400" b="1" dirty="0" smtClean="0"/>
              <a:t>It’s the “Public Bus For All Of Us”</a:t>
            </a:r>
            <a:endParaRPr lang="en-US" sz="2400" b="1" dirty="0"/>
          </a:p>
        </p:txBody>
      </p:sp>
      <p:pic>
        <p:nvPicPr>
          <p:cNvPr id="4" name="Namekagon Transit 201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5278" y="1208484"/>
            <a:ext cx="7131985" cy="4011742"/>
          </a:xfrm>
          <a:prstGeom prst="rect">
            <a:avLst/>
          </a:prstGeom>
        </p:spPr>
      </p:pic>
    </p:spTree>
    <p:extLst>
      <p:ext uri="{BB962C8B-B14F-4D97-AF65-F5344CB8AC3E}">
        <p14:creationId xmlns:p14="http://schemas.microsoft.com/office/powerpoint/2010/main" val="940953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2031</TotalTime>
  <Words>694</Words>
  <Application>Microsoft Office PowerPoint</Application>
  <PresentationFormat>On-screen Show (4:3)</PresentationFormat>
  <Paragraphs>116</Paragraphs>
  <Slides>19</Slides>
  <Notes>3</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Why Use Public Transit?</vt:lpstr>
      <vt:lpstr>Why Use Public Transit?</vt:lpstr>
      <vt:lpstr>Public Transit is Global &amp; Fun</vt:lpstr>
      <vt:lpstr>PowerPoint Presentation</vt:lpstr>
      <vt:lpstr>We’ve come a long way…</vt:lpstr>
      <vt:lpstr>Who can ride the bus?</vt:lpstr>
      <vt:lpstr>Faces of Namekagon Transit Video</vt:lpstr>
      <vt:lpstr>Where can I go  on the  Namekagon  Transit Bus?</vt:lpstr>
      <vt:lpstr>Sawyer County Deviated Fixed Routes </vt:lpstr>
      <vt:lpstr>Sawyer County Deviated Fixed Routes </vt:lpstr>
      <vt:lpstr>Sawyer County Door Stop Service Area </vt:lpstr>
      <vt:lpstr>Additional Routes</vt:lpstr>
      <vt:lpstr>How much does it cost to ride the bus?</vt:lpstr>
      <vt:lpstr>“Need To Know” Rider Information</vt:lpstr>
      <vt:lpstr>“Need To Know” Rider Information - Continued</vt:lpstr>
      <vt:lpstr>New Website:  www.namekagontransit.com</vt:lpstr>
      <vt:lpstr>Questions?   Suggestions?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dc:creator>
  <cp:lastModifiedBy>u</cp:lastModifiedBy>
  <cp:revision>185</cp:revision>
  <dcterms:created xsi:type="dcterms:W3CDTF">2016-08-19T18:02:56Z</dcterms:created>
  <dcterms:modified xsi:type="dcterms:W3CDTF">2017-02-13T20:47:18Z</dcterms:modified>
</cp:coreProperties>
</file>